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1.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7" r:id="rId8"/>
    <p:sldId id="262" r:id="rId9"/>
    <p:sldId id="263" r:id="rId10"/>
    <p:sldId id="264" r:id="rId11"/>
    <p:sldId id="265" r:id="rId12"/>
    <p:sldId id="26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95" d="100"/>
          <a:sy n="95" d="100"/>
        </p:scale>
        <p:origin x="67" y="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xlsx"/></Relationships>
</file>

<file path=ppt/charts/_rels/chart5.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Aakash\Desktop\assess\Superstore%20Assignment%20.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[Superstore Assignment .xlsx]1!PivotTable2</c:name>
    <c:fmtId val="30"/>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Most Profit by Month/Year</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'1'!$B$3:$B$4</c:f>
              <c:strCache>
                <c:ptCount val="1"/>
                <c:pt idx="0">
                  <c:v>1</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'1'!$B$5:$B$9</c:f>
              <c:numCache>
                <c:formatCode>0.00%</c:formatCode>
                <c:ptCount val="4"/>
                <c:pt idx="0">
                  <c:v>4.9454868013908471E-2</c:v>
                </c:pt>
                <c:pt idx="1">
                  <c:v>-5.3247019617226443E-2</c:v>
                </c:pt>
                <c:pt idx="2">
                  <c:v>3.4535329549386401E-2</c:v>
                </c:pt>
                <c:pt idx="3">
                  <c:v>7.6417967847642515E-2</c:v>
                </c:pt>
              </c:numCache>
            </c:numRef>
          </c:val>
          <c:extLst>
            <c:ext xmlns:c16="http://schemas.microsoft.com/office/drawing/2014/chart" uri="{C3380CC4-5D6E-409C-BE32-E72D297353CC}">
              <c16:uniqueId val="{00000000-8531-48AD-83E5-F3BF3D3C632B}"/>
            </c:ext>
          </c:extLst>
        </c:ser>
        <c:ser>
          <c:idx val="1"/>
          <c:order val="1"/>
          <c:tx>
            <c:strRef>
              <c:f>'1'!$C$3:$C$4</c:f>
              <c:strCache>
                <c:ptCount val="1"/>
                <c:pt idx="0">
                  <c:v>2</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'1'!$C$5:$C$9</c:f>
              <c:numCache>
                <c:formatCode>0.00%</c:formatCode>
                <c:ptCount val="4"/>
                <c:pt idx="0">
                  <c:v>1.7404909793055943E-2</c:v>
                </c:pt>
                <c:pt idx="1">
                  <c:v>4.5665604720608113E-2</c:v>
                </c:pt>
                <c:pt idx="2">
                  <c:v>6.1184287983111478E-2</c:v>
                </c:pt>
                <c:pt idx="3">
                  <c:v>1.7271881585855194E-2</c:v>
                </c:pt>
              </c:numCache>
            </c:numRef>
          </c:val>
          <c:extLst>
            <c:ext xmlns:c16="http://schemas.microsoft.com/office/drawing/2014/chart" uri="{C3380CC4-5D6E-409C-BE32-E72D297353CC}">
              <c16:uniqueId val="{00000001-8531-48AD-83E5-F3BF3D3C632B}"/>
            </c:ext>
          </c:extLst>
        </c:ser>
        <c:ser>
          <c:idx val="2"/>
          <c:order val="2"/>
          <c:tx>
            <c:strRef>
              <c:f>'1'!$D$3:$D$4</c:f>
              <c:strCache>
                <c:ptCount val="1"/>
                <c:pt idx="0">
                  <c:v>3</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'1'!$D$5:$D$9</c:f>
              <c:numCache>
                <c:formatCode>0.00%</c:formatCode>
                <c:ptCount val="4"/>
                <c:pt idx="0">
                  <c:v>1.0066408863232438E-2</c:v>
                </c:pt>
                <c:pt idx="1">
                  <c:v>0.15794090121519583</c:v>
                </c:pt>
                <c:pt idx="2">
                  <c:v>4.4158693112534862E-2</c:v>
                </c:pt>
                <c:pt idx="3">
                  <c:v>0.15787678524404908</c:v>
                </c:pt>
              </c:numCache>
            </c:numRef>
          </c:val>
          <c:extLst>
            <c:ext xmlns:c16="http://schemas.microsoft.com/office/drawing/2014/chart" uri="{C3380CC4-5D6E-409C-BE32-E72D297353CC}">
              <c16:uniqueId val="{00000002-8531-48AD-83E5-F3BF3D3C632B}"/>
            </c:ext>
          </c:extLst>
        </c:ser>
        <c:ser>
          <c:idx val="3"/>
          <c:order val="3"/>
          <c:tx>
            <c:strRef>
              <c:f>'1'!$E$3:$E$4</c:f>
              <c:strCache>
                <c:ptCount val="1"/>
                <c:pt idx="0">
                  <c:v>4</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'1'!$E$5:$E$9</c:f>
              <c:numCache>
                <c:formatCode>0.00%</c:formatCode>
                <c:ptCount val="4"/>
                <c:pt idx="0">
                  <c:v>7.0418961405035951E-2</c:v>
                </c:pt>
                <c:pt idx="1">
                  <c:v>6.7958310454217533E-2</c:v>
                </c:pt>
                <c:pt idx="2">
                  <c:v>3.6405752851363486E-2</c:v>
                </c:pt>
                <c:pt idx="3">
                  <c:v>9.9881987947388288E-3</c:v>
                </c:pt>
              </c:numCache>
            </c:numRef>
          </c:val>
          <c:extLst>
            <c:ext xmlns:c16="http://schemas.microsoft.com/office/drawing/2014/chart" uri="{C3380CC4-5D6E-409C-BE32-E72D297353CC}">
              <c16:uniqueId val="{00000003-8531-48AD-83E5-F3BF3D3C632B}"/>
            </c:ext>
          </c:extLst>
        </c:ser>
        <c:ser>
          <c:idx val="4"/>
          <c:order val="4"/>
          <c:tx>
            <c:strRef>
              <c:f>'1'!$F$3:$F$4</c:f>
              <c:strCache>
                <c:ptCount val="1"/>
                <c:pt idx="0">
                  <c:v>5</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'1'!$F$5:$F$9</c:f>
              <c:numCache>
                <c:formatCode>0.00%</c:formatCode>
                <c:ptCount val="4"/>
                <c:pt idx="0">
                  <c:v>5.5278359270739236E-2</c:v>
                </c:pt>
                <c:pt idx="1">
                  <c:v>7.5754215767794134E-2</c:v>
                </c:pt>
                <c:pt idx="2">
                  <c:v>0.10590045774864253</c:v>
                </c:pt>
                <c:pt idx="3">
                  <c:v>6.7879199261206544E-2</c:v>
                </c:pt>
              </c:numCache>
            </c:numRef>
          </c:val>
          <c:extLst>
            <c:ext xmlns:c16="http://schemas.microsoft.com/office/drawing/2014/chart" uri="{C3380CC4-5D6E-409C-BE32-E72D297353CC}">
              <c16:uniqueId val="{00000004-8531-48AD-83E5-F3BF3D3C632B}"/>
            </c:ext>
          </c:extLst>
        </c:ser>
        <c:ser>
          <c:idx val="5"/>
          <c:order val="5"/>
          <c:tx>
            <c:strRef>
              <c:f>'1'!$G$3:$G$4</c:f>
              <c:strCache>
                <c:ptCount val="1"/>
                <c:pt idx="0">
                  <c:v>6</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'1'!$G$5:$G$9</c:f>
              <c:numCache>
                <c:formatCode>0.00%</c:formatCode>
                <c:ptCount val="4"/>
                <c:pt idx="0">
                  <c:v>0.10044661314321168</c:v>
                </c:pt>
                <c:pt idx="1">
                  <c:v>5.4132307447920962E-2</c:v>
                </c:pt>
                <c:pt idx="2">
                  <c:v>5.8076508066075512E-2</c:v>
                </c:pt>
                <c:pt idx="3">
                  <c:v>8.8007277188733496E-2</c:v>
                </c:pt>
              </c:numCache>
            </c:numRef>
          </c:val>
          <c:extLst>
            <c:ext xmlns:c16="http://schemas.microsoft.com/office/drawing/2014/chart" uri="{C3380CC4-5D6E-409C-BE32-E72D297353CC}">
              <c16:uniqueId val="{00000005-8531-48AD-83E5-F3BF3D3C632B}"/>
            </c:ext>
          </c:extLst>
        </c:ser>
        <c:ser>
          <c:idx val="6"/>
          <c:order val="6"/>
          <c:tx>
            <c:strRef>
              <c:f>'1'!$H$3:$H$4</c:f>
              <c:strCache>
                <c:ptCount val="1"/>
                <c:pt idx="0">
                  <c:v>7</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'1'!$H$5:$H$9</c:f>
              <c:numCache>
                <c:formatCode>0.00%</c:formatCode>
                <c:ptCount val="4"/>
                <c:pt idx="0">
                  <c:v>-1.6984559985065917E-2</c:v>
                </c:pt>
                <c:pt idx="1">
                  <c:v>5.3371029243234877E-2</c:v>
                </c:pt>
                <c:pt idx="2">
                  <c:v>5.419485853458228E-2</c:v>
                </c:pt>
                <c:pt idx="3">
                  <c:v>7.4407914678305667E-2</c:v>
                </c:pt>
              </c:numCache>
            </c:numRef>
          </c:val>
          <c:extLst>
            <c:ext xmlns:c16="http://schemas.microsoft.com/office/drawing/2014/chart" uri="{C3380CC4-5D6E-409C-BE32-E72D297353CC}">
              <c16:uniqueId val="{00000006-8531-48AD-83E5-F3BF3D3C632B}"/>
            </c:ext>
          </c:extLst>
        </c:ser>
        <c:ser>
          <c:idx val="7"/>
          <c:order val="7"/>
          <c:tx>
            <c:strRef>
              <c:f>'1'!$I$3:$I$4</c:f>
              <c:strCache>
                <c:ptCount val="1"/>
                <c:pt idx="0">
                  <c:v>8</c:v>
                </c:pt>
              </c:strCache>
            </c:strRef>
          </c:tx>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'1'!$I$5:$I$9</c:f>
              <c:numCache>
                <c:formatCode>0.00%</c:formatCode>
                <c:ptCount val="4"/>
                <c:pt idx="0">
                  <c:v>0.1073411064939177</c:v>
                </c:pt>
                <c:pt idx="1">
                  <c:v>8.6918691408127455E-2</c:v>
                </c:pt>
                <c:pt idx="2">
                  <c:v>2.5210158394393185E-2</c:v>
                </c:pt>
                <c:pt idx="3">
                  <c:v>9.6757559628869352E-2</c:v>
                </c:pt>
              </c:numCache>
            </c:numRef>
          </c:val>
          <c:extLst>
            <c:ext xmlns:c16="http://schemas.microsoft.com/office/drawing/2014/chart" uri="{C3380CC4-5D6E-409C-BE32-E72D297353CC}">
              <c16:uniqueId val="{00000007-8531-48AD-83E5-F3BF3D3C632B}"/>
            </c:ext>
          </c:extLst>
        </c:ser>
        <c:ser>
          <c:idx val="8"/>
          <c:order val="8"/>
          <c:tx>
            <c:strRef>
              <c:f>'1'!$J$3:$J$4</c:f>
              <c:strCache>
                <c:ptCount val="1"/>
                <c:pt idx="0">
                  <c:v>9</c:v>
                </c:pt>
              </c:strCache>
            </c:strRef>
          </c:tx>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'1'!$J$5:$J$9</c:f>
              <c:numCache>
                <c:formatCode>0.00%</c:formatCode>
                <c:ptCount val="4"/>
                <c:pt idx="0">
                  <c:v>0.16809510240721692</c:v>
                </c:pt>
                <c:pt idx="1">
                  <c:v>0.13322539309666315</c:v>
                </c:pt>
                <c:pt idx="2">
                  <c:v>0.11404899714236556</c:v>
                </c:pt>
                <c:pt idx="3">
                  <c:v>0.11763314982076883</c:v>
                </c:pt>
              </c:numCache>
            </c:numRef>
          </c:val>
          <c:extLst>
            <c:ext xmlns:c16="http://schemas.microsoft.com/office/drawing/2014/chart" uri="{C3380CC4-5D6E-409C-BE32-E72D297353CC}">
              <c16:uniqueId val="{00000008-8531-48AD-83E5-F3BF3D3C632B}"/>
            </c:ext>
          </c:extLst>
        </c:ser>
        <c:ser>
          <c:idx val="9"/>
          <c:order val="9"/>
          <c:tx>
            <c:strRef>
              <c:f>'1'!$K$3:$K$4</c:f>
              <c:strCache>
                <c:ptCount val="1"/>
                <c:pt idx="0">
                  <c:v>10</c:v>
                </c:pt>
              </c:strCache>
            </c:strRef>
          </c:tx>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'1'!$K$5:$K$9</c:f>
              <c:numCache>
                <c:formatCode>0.00%</c:formatCode>
                <c:ptCount val="4"/>
                <c:pt idx="0">
                  <c:v>6.9599933445791115E-2</c:v>
                </c:pt>
                <c:pt idx="1">
                  <c:v>4.57226524268027E-2</c:v>
                </c:pt>
                <c:pt idx="2">
                  <c:v>0.19858313939677008</c:v>
                </c:pt>
                <c:pt idx="3">
                  <c:v>9.9265282570231081E-2</c:v>
                </c:pt>
              </c:numCache>
            </c:numRef>
          </c:val>
          <c:extLst>
            <c:ext xmlns:c16="http://schemas.microsoft.com/office/drawing/2014/chart" uri="{C3380CC4-5D6E-409C-BE32-E72D297353CC}">
              <c16:uniqueId val="{00000009-8531-48AD-83E5-F3BF3D3C632B}"/>
            </c:ext>
          </c:extLst>
        </c:ser>
        <c:ser>
          <c:idx val="10"/>
          <c:order val="10"/>
          <c:tx>
            <c:strRef>
              <c:f>'1'!$L$3:$L$4</c:f>
              <c:strCache>
                <c:ptCount val="1"/>
                <c:pt idx="0">
                  <c:v>11</c:v>
                </c:pt>
              </c:strCache>
            </c:strRef>
          </c:tx>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'1'!$L$5:$L$9</c:f>
              <c:numCache>
                <c:formatCode>0.00%</c:formatCode>
                <c:ptCount val="4"/>
                <c:pt idx="0">
                  <c:v>0.18755311960329793</c:v>
                </c:pt>
                <c:pt idx="1">
                  <c:v>0.20245165665771181</c:v>
                </c:pt>
                <c:pt idx="2">
                  <c:v>4.9042104675850039E-2</c:v>
                </c:pt>
                <c:pt idx="3">
                  <c:v>0.10370483139992349</c:v>
                </c:pt>
              </c:numCache>
            </c:numRef>
          </c:val>
          <c:extLst>
            <c:ext xmlns:c16="http://schemas.microsoft.com/office/drawing/2014/chart" uri="{C3380CC4-5D6E-409C-BE32-E72D297353CC}">
              <c16:uniqueId val="{0000000A-8531-48AD-83E5-F3BF3D3C632B}"/>
            </c:ext>
          </c:extLst>
        </c:ser>
        <c:ser>
          <c:idx val="11"/>
          <c:order val="11"/>
          <c:tx>
            <c:strRef>
              <c:f>'1'!$M$3:$M$4</c:f>
              <c:strCache>
                <c:ptCount val="1"/>
                <c:pt idx="0">
                  <c:v>12</c:v>
                </c:pt>
              </c:strCache>
            </c:strRef>
          </c:tx>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c:spPr>
          <c:invertIfNegative val="0"/>
          <c:cat>
            <c:strRef>
              <c:f>'1'!$A$5:$A$9</c:f>
              <c:strCache>
                <c:ptCount val="4"/>
                <c:pt idx="0">
                  <c:v>2014</c:v>
                </c:pt>
                <c:pt idx="1">
                  <c:v>2015</c:v>
                </c:pt>
                <c:pt idx="2">
                  <c:v>2016</c:v>
                </c:pt>
                <c:pt idx="3">
                  <c:v>2017</c:v>
                </c:pt>
              </c:strCache>
            </c:strRef>
          </c:cat>
          <c:val>
            <c:numRef>
              <c:f>'1'!$M$5:$M$9</c:f>
              <c:numCache>
                <c:formatCode>0.00%</c:formatCode>
                <c:ptCount val="4"/>
                <c:pt idx="0">
                  <c:v>0.18132517754565838</c:v>
                </c:pt>
                <c:pt idx="1">
                  <c:v>0.13010625717894997</c:v>
                </c:pt>
                <c:pt idx="2">
                  <c:v>0.21865971254492461</c:v>
                </c:pt>
                <c:pt idx="3">
                  <c:v>9.0789951979675945E-2</c:v>
                </c:pt>
              </c:numCache>
            </c:numRef>
          </c:val>
          <c:extLst>
            <c:ext xmlns:c16="http://schemas.microsoft.com/office/drawing/2014/chart" uri="{C3380CC4-5D6E-409C-BE32-E72D297353CC}">
              <c16:uniqueId val="{0000000B-8531-48AD-83E5-F3BF3D3C632B}"/>
            </c:ext>
          </c:extLst>
        </c:ser>
        <c:dLbls>
          <c:showLegendKey val="0"/>
          <c:showVal val="0"/>
          <c:showCatName val="0"/>
          <c:showSerName val="0"/>
          <c:showPercent val="0"/>
          <c:showBubbleSize val="0"/>
        </c:dLbls>
        <c:gapWidth val="150"/>
        <c:shape val="box"/>
        <c:axId val="793703295"/>
        <c:axId val="793702815"/>
        <c:axId val="0"/>
      </c:bar3DChart>
      <c:catAx>
        <c:axId val="793703295"/>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dirty="0"/>
                  <a:t>Month/Year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93702815"/>
        <c:crosses val="autoZero"/>
        <c:auto val="1"/>
        <c:lblAlgn val="ctr"/>
        <c:lblOffset val="100"/>
        <c:noMultiLvlLbl val="0"/>
      </c:catAx>
      <c:valAx>
        <c:axId val="793702815"/>
        <c:scaling>
          <c:orientation val="minMax"/>
        </c:scaling>
        <c:delete val="0"/>
        <c:axPos val="l"/>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IN"/>
                  <a:t>Profit/Loss %</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93703295"/>
        <c:crosses val="autoZero"/>
        <c:crossBetween val="between"/>
      </c:valAx>
      <c:dTable>
        <c:showHorzBorder val="1"/>
        <c:showVertBorder val="1"/>
        <c:showOutline val="1"/>
        <c:showKeys val="1"/>
        <c:spPr>
          <a:noFill/>
          <a:ln w="9525">
            <a:solidFill>
              <a:schemeClr val="lt1">
                <a:lumMod val="95000"/>
                <a:alpha val="54000"/>
              </a:schemeClr>
            </a:solidFill>
          </a:ln>
          <a:effectLst/>
        </c:spPr>
        <c:txPr>
          <a:bodyPr rot="0" spcFirstLastPara="1" vertOverflow="ellipsis" vert="horz" wrap="square" anchor="ctr" anchorCtr="1"/>
          <a:lstStyle/>
          <a:p>
            <a:pPr rtl="0">
              <a:defRPr sz="900" b="0" i="0" u="none" strike="noStrike" kern="1200" baseline="0">
                <a:solidFill>
                  <a:schemeClr val="lt1">
                    <a:lumMod val="85000"/>
                  </a:schemeClr>
                </a:solidFill>
                <a:latin typeface="+mn-lt"/>
                <a:ea typeface="+mn-ea"/>
                <a:cs typeface="+mn-cs"/>
              </a:defRPr>
            </a:pPr>
            <a:endParaRPr lang="en-US"/>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South</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8B95-458E-886D-4F58726416F7}"/>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B95-458E-886D-4F58726416F7}"/>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8B95-458E-886D-4F58726416F7}"/>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'7'!$F$57:$F$59</c:f>
              <c:strCache>
                <c:ptCount val="3"/>
                <c:pt idx="0">
                  <c:v>Consumer</c:v>
                </c:pt>
                <c:pt idx="1">
                  <c:v>Corporate</c:v>
                </c:pt>
                <c:pt idx="2">
                  <c:v>Home Office</c:v>
                </c:pt>
              </c:strCache>
            </c:strRef>
          </c:cat>
          <c:val>
            <c:numRef>
              <c:f>'7'!$G$57:$G$59</c:f>
              <c:numCache>
                <c:formatCode>0.00%</c:formatCode>
                <c:ptCount val="3"/>
                <c:pt idx="0">
                  <c:v>8.4930192295342738E-2</c:v>
                </c:pt>
                <c:pt idx="1">
                  <c:v>5.488152371791525E-2</c:v>
                </c:pt>
                <c:pt idx="2">
                  <c:v>3.3762254920631216E-2</c:v>
                </c:pt>
              </c:numCache>
            </c:numRef>
          </c:val>
          <c:extLst>
            <c:ext xmlns:c16="http://schemas.microsoft.com/office/drawing/2014/chart" uri="{C3380CC4-5D6E-409C-BE32-E72D297353CC}">
              <c16:uniqueId val="{00000006-8B95-458E-886D-4F58726416F7}"/>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West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7256-425A-A86A-36A1C8461E3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7256-425A-A86A-36A1C8461E3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7256-425A-A86A-36A1C8461E33}"/>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'7'!$O$57:$O$59</c:f>
              <c:strCache>
                <c:ptCount val="3"/>
                <c:pt idx="0">
                  <c:v>Consumer</c:v>
                </c:pt>
                <c:pt idx="1">
                  <c:v>Corporate</c:v>
                </c:pt>
                <c:pt idx="2">
                  <c:v>Home Office</c:v>
                </c:pt>
              </c:strCache>
            </c:strRef>
          </c:cat>
          <c:val>
            <c:numRef>
              <c:f>'7'!$P$57:$P$59</c:f>
              <c:numCache>
                <c:formatCode>0.00%</c:formatCode>
                <c:ptCount val="3"/>
                <c:pt idx="0">
                  <c:v>0.15237224964595977</c:v>
                </c:pt>
                <c:pt idx="1">
                  <c:v>9.6428196011759365E-2</c:v>
                </c:pt>
                <c:pt idx="2">
                  <c:v>6.0854634604346716E-2</c:v>
                </c:pt>
              </c:numCache>
            </c:numRef>
          </c:val>
          <c:extLst>
            <c:ext xmlns:c16="http://schemas.microsoft.com/office/drawing/2014/chart" uri="{C3380CC4-5D6E-409C-BE32-E72D297353CC}">
              <c16:uniqueId val="{00000006-7256-425A-A86A-36A1C8461E33}"/>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Cenntral</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CCE5-435A-80FF-C567EF82C55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CCE5-435A-80FF-C567EF82C55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CCE5-435A-80FF-C567EF82C55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'7'!$F$40:$F$42</c:f>
              <c:strCache>
                <c:ptCount val="3"/>
                <c:pt idx="0">
                  <c:v>Consumer</c:v>
                </c:pt>
                <c:pt idx="1">
                  <c:v>Corporate</c:v>
                </c:pt>
                <c:pt idx="2">
                  <c:v>Home Office</c:v>
                </c:pt>
              </c:strCache>
            </c:strRef>
          </c:cat>
          <c:val>
            <c:numRef>
              <c:f>'7'!$G$40:$G$42</c:f>
              <c:numCache>
                <c:formatCode>0.00%</c:formatCode>
                <c:ptCount val="3"/>
                <c:pt idx="0">
                  <c:v>0.10973587494507517</c:v>
                </c:pt>
                <c:pt idx="1">
                  <c:v>6.8602293406802392E-2</c:v>
                </c:pt>
                <c:pt idx="2">
                  <c:v>4.1024584823607768E-2</c:v>
                </c:pt>
              </c:numCache>
            </c:numRef>
          </c:val>
          <c:extLst>
            <c:ext xmlns:c16="http://schemas.microsoft.com/office/drawing/2014/chart" uri="{C3380CC4-5D6E-409C-BE32-E72D297353CC}">
              <c16:uniqueId val="{00000006-CCE5-435A-80FF-C567EF82C55A}"/>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[Superstore Assignment .xlsx]8!PivotTable1</c:name>
    <c:fmtId val="15"/>
  </c:pivotSource>
  <c:chart>
    <c:title>
      <c:tx>
        <c:rich>
          <a:bodyPr rot="0" spcFirstLastPara="1" vertOverflow="ellipsis" vert="horz" wrap="square" anchor="ctr" anchorCtr="1"/>
          <a:lstStyle/>
          <a:p>
            <a:pPr>
              <a:defRPr sz="2200" b="1" i="0" u="none" strike="noStrike" kern="1200" cap="all" baseline="0">
                <a:solidFill>
                  <a:schemeClr val="tx1">
                    <a:lumMod val="65000"/>
                    <a:lumOff val="35000"/>
                  </a:schemeClr>
                </a:solidFill>
                <a:latin typeface="+mn-lt"/>
                <a:ea typeface="+mn-ea"/>
                <a:cs typeface="+mn-cs"/>
              </a:defRPr>
            </a:pPr>
            <a:r>
              <a:rPr lang="en-US"/>
              <a:t>Return %</a:t>
            </a:r>
          </a:p>
        </c:rich>
      </c:tx>
      <c:overlay val="0"/>
      <c:spPr>
        <a:noFill/>
        <a:ln>
          <a:noFill/>
        </a:ln>
        <a:effectLst/>
      </c:spPr>
      <c:txPr>
        <a:bodyPr rot="0" spcFirstLastPara="1" vertOverflow="ellipsis" vert="horz" wrap="square" anchor="ctr" anchorCtr="1"/>
        <a:lstStyle/>
        <a:p>
          <a:pPr>
            <a:defRPr sz="2200" b="1" i="0" u="none" strike="noStrike" kern="1200" cap="all" baseline="0">
              <a:solidFill>
                <a:schemeClr val="tx1">
                  <a:lumMod val="65000"/>
                  <a:lumOff val="35000"/>
                </a:schemeClr>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w="12700" cap="flat" cmpd="sng" algn="ctr">
              <a:noFill/>
              <a:round/>
            </a:ln>
            <a:effectLst/>
          </c:spPr>
          <c:txPr>
            <a:bodyPr rot="0" spcFirstLastPara="1" vertOverflow="ellipsis" horzOverflow="clip" vert="horz" wrap="square" lIns="38100" tIns="19050" rIns="38100" bIns="19050" anchor="ctr" anchorCtr="1">
              <a:spAutoFit/>
            </a:bodyPr>
            <a:lstStyle/>
            <a:p>
              <a:pPr>
                <a:defRPr sz="900" b="0" i="0" u="none" strike="noStrike" kern="1200" baseline="0">
                  <a:solidFill>
                    <a:schemeClr val="lt1">
                      <a:lumMod val="85000"/>
                    </a:schemeClr>
                  </a:solidFill>
                  <a:effectLst/>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w="12700" cap="flat" cmpd="sng" algn="ctr">
              <a:noFill/>
              <a:round/>
            </a:ln>
            <a:effectLst/>
          </c:spPr>
          <c:txPr>
            <a:bodyPr rot="0" spcFirstLastPara="1" vertOverflow="ellipsis" horzOverflow="clip" vert="horz" wrap="square" lIns="38100" tIns="19050" rIns="38100" bIns="19050" anchor="ctr" anchorCtr="1">
              <a:spAutoFit/>
            </a:bodyPr>
            <a:lstStyle/>
            <a:p>
              <a:pPr>
                <a:defRPr sz="900" b="0" i="0" u="none" strike="noStrike" kern="1200" baseline="0">
                  <a:solidFill>
                    <a:schemeClr val="lt1">
                      <a:lumMod val="85000"/>
                    </a:schemeClr>
                  </a:solidFill>
                  <a:effectLst/>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w="12700" cap="flat" cmpd="sng" algn="ctr">
              <a:noFill/>
              <a:round/>
            </a:ln>
            <a:effectLst/>
          </c:spPr>
          <c:txPr>
            <a:bodyPr rot="0" spcFirstLastPara="1" vertOverflow="ellipsis" horzOverflow="clip" vert="horz" wrap="square" lIns="38100" tIns="19050" rIns="38100" bIns="19050" anchor="ctr" anchorCtr="1">
              <a:spAutoFit/>
            </a:bodyPr>
            <a:lstStyle/>
            <a:p>
              <a:pPr>
                <a:defRPr sz="900" b="0" i="0" u="none" strike="noStrike" kern="1200" baseline="0">
                  <a:solidFill>
                    <a:schemeClr val="lt1">
                      <a:lumMod val="85000"/>
                    </a:schemeClr>
                  </a:solidFill>
                  <a:effectLst/>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w="12700" cap="flat" cmpd="sng" algn="ctr">
              <a:noFill/>
              <a:round/>
            </a:ln>
            <a:effectLst/>
          </c:spPr>
          <c:txPr>
            <a:bodyPr rot="0" spcFirstLastPara="1" vertOverflow="ellipsis" horzOverflow="clip" vert="horz" wrap="square" lIns="38100" tIns="19050" rIns="38100" bIns="19050" anchor="ctr" anchorCtr="1">
              <a:spAutoFit/>
            </a:bodyPr>
            <a:lstStyle/>
            <a:p>
              <a:pPr>
                <a:defRPr sz="900" b="0" i="0" u="none" strike="noStrike" kern="1200" baseline="0">
                  <a:solidFill>
                    <a:schemeClr val="lt1">
                      <a:lumMod val="85000"/>
                    </a:schemeClr>
                  </a:solidFill>
                  <a:effectLst/>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s>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'8'!$G$3</c:f>
              <c:strCache>
                <c:ptCount val="1"/>
                <c:pt idx="0">
                  <c:v>Total</c:v>
                </c:pt>
              </c:strCache>
            </c:strRef>
          </c:tx>
          <c:dPt>
            <c:idx val="0"/>
            <c:bubble3D val="0"/>
            <c:spPr>
              <a:solidFill>
                <a:schemeClr val="accent1">
                  <a:alpha val="90000"/>
                </a:schemeClr>
              </a:solidFill>
              <a:ln w="19050">
                <a:solidFill>
                  <a:schemeClr val="accent1">
                    <a:lumMod val="75000"/>
                  </a:schemeClr>
                </a:solidFill>
              </a:ln>
              <a:effectLst>
                <a:innerShdw blurRad="114300">
                  <a:schemeClr val="accent1">
                    <a:lumMod val="75000"/>
                  </a:schemeClr>
                </a:innerShdw>
              </a:effectLst>
              <a:scene3d>
                <a:camera prst="orthographicFront"/>
                <a:lightRig rig="threePt" dir="t"/>
              </a:scene3d>
              <a:sp3d contourW="19050" prstMaterial="flat">
                <a:contourClr>
                  <a:schemeClr val="accent1">
                    <a:lumMod val="75000"/>
                  </a:schemeClr>
                </a:contourClr>
              </a:sp3d>
            </c:spPr>
            <c:extLst>
              <c:ext xmlns:c16="http://schemas.microsoft.com/office/drawing/2014/chart" uri="{C3380CC4-5D6E-409C-BE32-E72D297353CC}">
                <c16:uniqueId val="{00000001-422C-4BFE-AC6D-B5E88982D7B8}"/>
              </c:ext>
            </c:extLst>
          </c:dPt>
          <c:dPt>
            <c:idx val="1"/>
            <c:bubble3D val="0"/>
            <c:spPr>
              <a:solidFill>
                <a:schemeClr val="accent2">
                  <a:alpha val="90000"/>
                </a:schemeClr>
              </a:solidFill>
              <a:ln w="19050">
                <a:solidFill>
                  <a:schemeClr val="accent2">
                    <a:lumMod val="75000"/>
                  </a:schemeClr>
                </a:solidFill>
              </a:ln>
              <a:effectLst>
                <a:innerShdw blurRad="114300">
                  <a:schemeClr val="accent2">
                    <a:lumMod val="75000"/>
                  </a:schemeClr>
                </a:innerShdw>
              </a:effectLst>
              <a:scene3d>
                <a:camera prst="orthographicFront"/>
                <a:lightRig rig="threePt" dir="t"/>
              </a:scene3d>
              <a:sp3d contourW="19050" prstMaterial="flat">
                <a:contourClr>
                  <a:schemeClr val="accent2">
                    <a:lumMod val="75000"/>
                  </a:schemeClr>
                </a:contourClr>
              </a:sp3d>
            </c:spPr>
            <c:extLst>
              <c:ext xmlns:c16="http://schemas.microsoft.com/office/drawing/2014/chart" uri="{C3380CC4-5D6E-409C-BE32-E72D297353CC}">
                <c16:uniqueId val="{00000003-422C-4BFE-AC6D-B5E88982D7B8}"/>
              </c:ext>
            </c:extLst>
          </c:dPt>
          <c:dLbls>
            <c:dLbl>
              <c:idx val="0"/>
              <c:spPr>
                <a:solidFill>
                  <a:schemeClr val="lt1">
                    <a:alpha val="90000"/>
                  </a:schemeClr>
                </a:solidFill>
                <a:ln w="12700" cap="flat" cmpd="sng" algn="ctr">
                  <a:solidFill>
                    <a:schemeClr val="accent1"/>
                  </a:solidFill>
                  <a:round/>
                </a:ln>
                <a:effectLst>
                  <a:outerShdw blurRad="50800" dist="38100" dir="2700000" algn="tl" rotWithShape="0">
                    <a:schemeClr val="accent1">
                      <a:lumMod val="75000"/>
                      <a:alpha val="40000"/>
                    </a:schemeClr>
                  </a:outerShdw>
                </a:effectLst>
              </c:spPr>
              <c:txPr>
                <a:bodyPr rot="0" spcFirstLastPara="1" vertOverflow="clip" horzOverflow="clip" vert="horz" wrap="square" lIns="38100" tIns="19050" rIns="38100" bIns="19050" anchor="ctr" anchorCtr="1">
                  <a:spAutoFit/>
                </a:bodyPr>
                <a:lstStyle/>
                <a:p>
                  <a:pPr>
                    <a:defRPr sz="1330" b="0" i="0" u="none" strike="noStrike" kern="1200" baseline="0">
                      <a:solidFill>
                        <a:schemeClr val="accent1"/>
                      </a:solidFill>
                      <a:effectLst/>
                      <a:latin typeface="+mn-lt"/>
                      <a:ea typeface="+mn-ea"/>
                      <a:cs typeface="+mn-cs"/>
                    </a:defRPr>
                  </a:pPr>
                  <a:endParaRPr lang="en-US"/>
                </a:p>
              </c:txPr>
              <c:dLblPos val="inEnd"/>
              <c:showLegendKey val="0"/>
              <c:showVal val="1"/>
              <c:showCatName val="1"/>
              <c:showSerName val="0"/>
              <c:showPercent val="0"/>
              <c:showBubbleSize val="0"/>
              <c:extLst>
                <c:ext xmlns:c16="http://schemas.microsoft.com/office/drawing/2014/chart" uri="{C3380CC4-5D6E-409C-BE32-E72D297353CC}">
                  <c16:uniqueId val="{00000001-422C-4BFE-AC6D-B5E88982D7B8}"/>
                </c:ext>
              </c:extLst>
            </c:dLbl>
            <c:dLbl>
              <c:idx val="1"/>
              <c:spPr>
                <a:solidFill>
                  <a:schemeClr val="lt1">
                    <a:alpha val="90000"/>
                  </a:schemeClr>
                </a:solidFill>
                <a:ln w="12700" cap="flat" cmpd="sng" algn="ctr">
                  <a:solidFill>
                    <a:schemeClr val="accent2"/>
                  </a:solidFill>
                  <a:round/>
                </a:ln>
                <a:effectLst>
                  <a:outerShdw blurRad="50800" dist="38100" dir="2700000" algn="tl" rotWithShape="0">
                    <a:schemeClr val="accent2">
                      <a:lumMod val="75000"/>
                      <a:alpha val="40000"/>
                    </a:schemeClr>
                  </a:outerShdw>
                </a:effectLst>
              </c:spPr>
              <c:txPr>
                <a:bodyPr rot="0" spcFirstLastPara="1" vertOverflow="clip" horzOverflow="clip" vert="horz" wrap="square" lIns="38100" tIns="19050" rIns="38100" bIns="19050" anchor="ctr" anchorCtr="1">
                  <a:spAutoFit/>
                </a:bodyPr>
                <a:lstStyle/>
                <a:p>
                  <a:pPr>
                    <a:defRPr sz="1330" b="0" i="0" u="none" strike="noStrike" kern="1200" baseline="0">
                      <a:solidFill>
                        <a:schemeClr val="accent2"/>
                      </a:solidFill>
                      <a:effectLst/>
                      <a:latin typeface="+mn-lt"/>
                      <a:ea typeface="+mn-ea"/>
                      <a:cs typeface="+mn-cs"/>
                    </a:defRPr>
                  </a:pPr>
                  <a:endParaRPr lang="en-US"/>
                </a:p>
              </c:txPr>
              <c:dLblPos val="inEnd"/>
              <c:showLegendKey val="0"/>
              <c:showVal val="1"/>
              <c:showCatName val="1"/>
              <c:showSerName val="0"/>
              <c:showPercent val="0"/>
              <c:showBubbleSize val="0"/>
              <c:extLst>
                <c:ext xmlns:c16="http://schemas.microsoft.com/office/drawing/2014/chart" uri="{C3380CC4-5D6E-409C-BE32-E72D297353CC}">
                  <c16:uniqueId val="{00000003-422C-4BFE-AC6D-B5E88982D7B8}"/>
                </c:ext>
              </c:extLst>
            </c:dLbl>
            <c:spPr>
              <a:solidFill>
                <a:prstClr val="white">
                  <a:alpha val="90000"/>
                </a:prstClr>
              </a:solidFill>
              <a:ln w="12700" cap="flat" cmpd="sng" algn="ctr">
                <a:solidFill>
                  <a:srgbClr val="B01513"/>
                </a:solidFill>
                <a:round/>
              </a:ln>
              <a:effectLst>
                <a:outerShdw blurRad="50800" dist="38100" dir="2700000" algn="tl" rotWithShape="0">
                  <a:srgbClr val="B01513">
                    <a:lumMod val="75000"/>
                    <a:alpha val="40000"/>
                  </a:srgbClr>
                </a:outerShdw>
              </a:effectLst>
            </c:spPr>
            <c:dLblPos val="inEnd"/>
            <c:showLegendKey val="0"/>
            <c:showVal val="1"/>
            <c:showCatName val="1"/>
            <c:showSerName val="0"/>
            <c:showPercent val="0"/>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'8'!$F$4:$F$6</c:f>
              <c:strCache>
                <c:ptCount val="2"/>
                <c:pt idx="0">
                  <c:v>No</c:v>
                </c:pt>
                <c:pt idx="1">
                  <c:v>Yes</c:v>
                </c:pt>
              </c:strCache>
            </c:strRef>
          </c:cat>
          <c:val>
            <c:numRef>
              <c:f>'8'!$G$4:$G$6</c:f>
              <c:numCache>
                <c:formatCode>0.00%</c:formatCode>
                <c:ptCount val="2"/>
                <c:pt idx="0">
                  <c:v>0.94090636853663401</c:v>
                </c:pt>
                <c:pt idx="1">
                  <c:v>5.9093631463365943E-2</c:v>
                </c:pt>
              </c:numCache>
            </c:numRef>
          </c:val>
          <c:extLst>
            <c:ext xmlns:c16="http://schemas.microsoft.com/office/drawing/2014/chart" uri="{C3380CC4-5D6E-409C-BE32-E72D297353CC}">
              <c16:uniqueId val="{00000004-422C-4BFE-AC6D-B5E88982D7B8}"/>
            </c:ext>
          </c:extLst>
        </c:ser>
        <c:dLbls>
          <c:dLblPos val="inEnd"/>
          <c:showLegendKey val="0"/>
          <c:showVal val="1"/>
          <c:showCatName val="0"/>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r>
              <a:rPr lang="en-US" dirty="0"/>
              <a:t>Most Traffic Deal by Zonal Manager</a:t>
            </a:r>
          </a:p>
        </c:rich>
      </c:tx>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tx>
            <c:strRef>
              <c:f>'2_1'!$F$4</c:f>
              <c:strCache>
                <c:ptCount val="1"/>
                <c:pt idx="0">
                  <c:v>Count of Order ID</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AE70-4213-9AD0-AB118739F918}"/>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AE70-4213-9AD0-AB118739F918}"/>
              </c:ext>
            </c:extLst>
          </c:dPt>
          <c:dPt>
            <c:idx val="2"/>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AE70-4213-9AD0-AB118739F918}"/>
              </c:ext>
            </c:extLst>
          </c:dPt>
          <c:dPt>
            <c:idx val="3"/>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AE70-4213-9AD0-AB118739F918}"/>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'2_1'!$E$5:$E$8</c:f>
              <c:strCache>
                <c:ptCount val="4"/>
                <c:pt idx="0">
                  <c:v>Anna Andreadi</c:v>
                </c:pt>
                <c:pt idx="1">
                  <c:v>Cassandra Brandow</c:v>
                </c:pt>
                <c:pt idx="2">
                  <c:v>Chuck Magee</c:v>
                </c:pt>
                <c:pt idx="3">
                  <c:v>Kelly Williams</c:v>
                </c:pt>
              </c:strCache>
            </c:strRef>
          </c:cat>
          <c:val>
            <c:numRef>
              <c:f>'2_1'!$F$5:$F$8</c:f>
              <c:numCache>
                <c:formatCode>General</c:formatCode>
                <c:ptCount val="4"/>
                <c:pt idx="0">
                  <c:v>1611</c:v>
                </c:pt>
                <c:pt idx="1">
                  <c:v>822</c:v>
                </c:pt>
                <c:pt idx="2">
                  <c:v>1401</c:v>
                </c:pt>
                <c:pt idx="3">
                  <c:v>1175</c:v>
                </c:pt>
              </c:numCache>
            </c:numRef>
          </c:val>
          <c:extLst>
            <c:ext xmlns:c16="http://schemas.microsoft.com/office/drawing/2014/chart" uri="{C3380CC4-5D6E-409C-BE32-E72D297353CC}">
              <c16:uniqueId val="{00000008-AE70-4213-9AD0-AB118739F918}"/>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2015 Zonal Manager Proft %</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pieChart>
        <c:varyColors val="1"/>
        <c:ser>
          <c:idx val="0"/>
          <c:order val="0"/>
          <c:tx>
            <c:strRef>
              <c:f>'3'!$F$3</c:f>
              <c:strCache>
                <c:ptCount val="1"/>
                <c:pt idx="0">
                  <c:v>Sum of Profit</c:v>
                </c:pt>
              </c:strCache>
            </c:strRef>
          </c:tx>
          <c:dPt>
            <c:idx val="0"/>
            <c:bubble3D val="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1-3464-415A-A35E-4F432BDE71DD}"/>
              </c:ext>
            </c:extLst>
          </c:dPt>
          <c:dPt>
            <c:idx val="1"/>
            <c:bubble3D val="0"/>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3-3464-415A-A35E-4F432BDE71DD}"/>
              </c:ext>
            </c:extLst>
          </c:dPt>
          <c:dPt>
            <c:idx val="2"/>
            <c:bubble3D val="0"/>
            <c:spPr>
              <a:gradFill rotWithShape="1">
                <a:gsLst>
                  <a:gs pos="0">
                    <a:schemeClr val="accent3">
                      <a:tint val="98000"/>
                      <a:lumMod val="114000"/>
                    </a:schemeClr>
                  </a:gs>
                  <a:gs pos="100000">
                    <a:schemeClr val="accent3">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5-3464-415A-A35E-4F432BDE71DD}"/>
              </c:ext>
            </c:extLst>
          </c:dPt>
          <c:dPt>
            <c:idx val="3"/>
            <c:bubble3D val="0"/>
            <c:spPr>
              <a:gradFill rotWithShape="1">
                <a:gsLst>
                  <a:gs pos="0">
                    <a:schemeClr val="accent4">
                      <a:tint val="98000"/>
                      <a:lumMod val="114000"/>
                    </a:schemeClr>
                  </a:gs>
                  <a:gs pos="100000">
                    <a:schemeClr val="accent4">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7-3464-415A-A35E-4F432BDE71DD}"/>
              </c:ext>
            </c:extLst>
          </c:dPt>
          <c:dLbls>
            <c:dLbl>
              <c:idx val="0"/>
              <c:layout>
                <c:manualLayout>
                  <c:x val="-0.14919967390439842"/>
                  <c:y val="0.20841286276524301"/>
                </c:manualLayout>
              </c:layout>
              <c:tx>
                <c:rich>
                  <a:bodyPr/>
                  <a:lstStyle/>
                  <a:p>
                    <a:r>
                      <a:rPr lang="en-US" dirty="0"/>
                      <a:t>Kelly Williams</a:t>
                    </a:r>
                  </a:p>
                  <a:p>
                    <a:endParaRPr lang="en-US" dirty="0"/>
                  </a:p>
                  <a:p>
                    <a:r>
                      <a:rPr lang="en-US" dirty="0"/>
                      <a:t>19%</a:t>
                    </a:r>
                  </a:p>
                  <a:p>
                    <a:endParaRPr lang="en-US" dirty="0"/>
                  </a:p>
                </c:rich>
              </c:tx>
              <c:dLblPos val="bestFit"/>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01-3464-415A-A35E-4F432BDE71DD}"/>
                </c:ext>
              </c:extLst>
            </c:dLbl>
            <c:dLbl>
              <c:idx val="1"/>
              <c:layout>
                <c:manualLayout>
                  <c:x val="-0.20895197049232483"/>
                  <c:y val="-0.21712243920580271"/>
                </c:manualLayout>
              </c:layout>
              <c:tx>
                <c:rich>
                  <a:bodyPr/>
                  <a:lstStyle/>
                  <a:p>
                    <a:r>
                      <a:rPr lang="en-US" dirty="0"/>
                      <a:t>Chuck Magee</a:t>
                    </a:r>
                  </a:p>
                  <a:p>
                    <a:endParaRPr lang="en-US" dirty="0"/>
                  </a:p>
                  <a:p>
                    <a:r>
                      <a:rPr lang="en-US" dirty="0"/>
                      <a:t>34%</a:t>
                    </a:r>
                  </a:p>
                </c:rich>
              </c:tx>
              <c:dLblPos val="bestFit"/>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03-3464-415A-A35E-4F432BDE71DD}"/>
                </c:ext>
              </c:extLst>
            </c:dLbl>
            <c:dLbl>
              <c:idx val="2"/>
              <c:layout>
                <c:manualLayout>
                  <c:x val="0.15747896929598634"/>
                  <c:y val="-0.15318293680425382"/>
                </c:manualLayout>
              </c:layout>
              <c:tx>
                <c:rich>
                  <a:bodyPr/>
                  <a:lstStyle/>
                  <a:p>
                    <a:r>
                      <a:rPr lang="en-US" dirty="0"/>
                      <a:t>Cassandra Brandow</a:t>
                    </a:r>
                  </a:p>
                  <a:p>
                    <a:endParaRPr lang="en-US" dirty="0"/>
                  </a:p>
                  <a:p>
                    <a:r>
                      <a:rPr lang="en-US" dirty="0"/>
                      <a:t>14%</a:t>
                    </a:r>
                  </a:p>
                </c:rich>
              </c:tx>
              <c:dLblPos val="bestFit"/>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05-3464-415A-A35E-4F432BDE71DD}"/>
                </c:ext>
              </c:extLst>
            </c:dLbl>
            <c:dLbl>
              <c:idx val="3"/>
              <c:tx>
                <c:rich>
                  <a:bodyPr/>
                  <a:lstStyle/>
                  <a:p>
                    <a:r>
                      <a:rPr lang="en-US" dirty="0"/>
                      <a:t>Anna Andreadi</a:t>
                    </a:r>
                  </a:p>
                  <a:p>
                    <a:endParaRPr lang="en-US" dirty="0"/>
                  </a:p>
                  <a:p>
                    <a:r>
                      <a:rPr lang="en-US" dirty="0"/>
                      <a:t>33%</a:t>
                    </a:r>
                  </a:p>
                </c:rich>
              </c:tx>
              <c:dLblPos val="inEnd"/>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07-3464-415A-A35E-4F432BDE71DD}"/>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inEnd"/>
            <c:showLegendKey val="0"/>
            <c:showVal val="0"/>
            <c:showCatName val="0"/>
            <c:showSerName val="0"/>
            <c:showPercent val="1"/>
            <c:showBubbleSize val="0"/>
            <c:showLeaderLines val="0"/>
            <c:extLst>
              <c:ext xmlns:c15="http://schemas.microsoft.com/office/drawing/2012/chart" uri="{CE6537A1-D6FC-4f65-9D91-7224C49458BB}"/>
            </c:extLst>
          </c:dLbls>
          <c:cat>
            <c:strRef>
              <c:f>'3'!$E$4:$E$7</c:f>
              <c:strCache>
                <c:ptCount val="4"/>
                <c:pt idx="0">
                  <c:v>Central</c:v>
                </c:pt>
                <c:pt idx="1">
                  <c:v>East</c:v>
                </c:pt>
                <c:pt idx="2">
                  <c:v>South</c:v>
                </c:pt>
                <c:pt idx="3">
                  <c:v>West</c:v>
                </c:pt>
              </c:strCache>
            </c:strRef>
          </c:cat>
          <c:val>
            <c:numRef>
              <c:f>'3'!$F$4:$F$7</c:f>
              <c:numCache>
                <c:formatCode>_ * #,##0_ ;_ * \-#,##0_ ;_ * "-"??_ ;_ @_ </c:formatCode>
                <c:ptCount val="4"/>
                <c:pt idx="0">
                  <c:v>11716.801999999994</c:v>
                </c:pt>
                <c:pt idx="1">
                  <c:v>21091.013000000006</c:v>
                </c:pt>
                <c:pt idx="2">
                  <c:v>8318.5939999999919</c:v>
                </c:pt>
                <c:pt idx="3">
                  <c:v>20492.194699999996</c:v>
                </c:pt>
              </c:numCache>
            </c:numRef>
          </c:val>
          <c:extLst>
            <c:ext xmlns:c16="http://schemas.microsoft.com/office/drawing/2014/chart" uri="{C3380CC4-5D6E-409C-BE32-E72D297353CC}">
              <c16:uniqueId val="{00000008-3464-415A-A35E-4F432BDE71DD}"/>
            </c:ext>
          </c:extLst>
        </c:ser>
        <c:ser>
          <c:idx val="1"/>
          <c:order val="1"/>
          <c:tx>
            <c:strRef>
              <c:f>'3'!$G$3</c:f>
              <c:strCache>
                <c:ptCount val="1"/>
                <c:pt idx="0">
                  <c:v>Profit %</c:v>
                </c:pt>
              </c:strCache>
            </c:strRef>
          </c:tx>
          <c:dPt>
            <c:idx val="0"/>
            <c:bubble3D val="0"/>
            <c:spPr>
              <a:gradFill rotWithShape="1">
                <a:gsLst>
                  <a:gs pos="0">
                    <a:schemeClr val="accent1">
                      <a:tint val="98000"/>
                      <a:lumMod val="114000"/>
                    </a:schemeClr>
                  </a:gs>
                  <a:gs pos="100000">
                    <a:schemeClr val="accent1">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A-3464-415A-A35E-4F432BDE71DD}"/>
              </c:ext>
            </c:extLst>
          </c:dPt>
          <c:dPt>
            <c:idx val="1"/>
            <c:bubble3D val="0"/>
            <c:spPr>
              <a:gradFill rotWithShape="1">
                <a:gsLst>
                  <a:gs pos="0">
                    <a:schemeClr val="accent2">
                      <a:tint val="98000"/>
                      <a:lumMod val="114000"/>
                    </a:schemeClr>
                  </a:gs>
                  <a:gs pos="100000">
                    <a:schemeClr val="accent2">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C-3464-415A-A35E-4F432BDE71DD}"/>
              </c:ext>
            </c:extLst>
          </c:dPt>
          <c:dPt>
            <c:idx val="2"/>
            <c:bubble3D val="0"/>
            <c:spPr>
              <a:gradFill rotWithShape="1">
                <a:gsLst>
                  <a:gs pos="0">
                    <a:schemeClr val="accent3">
                      <a:tint val="98000"/>
                      <a:lumMod val="114000"/>
                    </a:schemeClr>
                  </a:gs>
                  <a:gs pos="100000">
                    <a:schemeClr val="accent3">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0E-3464-415A-A35E-4F432BDE71DD}"/>
              </c:ext>
            </c:extLst>
          </c:dPt>
          <c:dPt>
            <c:idx val="3"/>
            <c:bubble3D val="0"/>
            <c:spPr>
              <a:gradFill rotWithShape="1">
                <a:gsLst>
                  <a:gs pos="0">
                    <a:schemeClr val="accent4">
                      <a:tint val="98000"/>
                      <a:lumMod val="114000"/>
                    </a:schemeClr>
                  </a:gs>
                  <a:gs pos="100000">
                    <a:schemeClr val="accent4">
                      <a:shade val="90000"/>
                      <a:lumMod val="84000"/>
                    </a:schemeClr>
                  </a:gs>
                </a:gsLst>
                <a:lin ang="5400000" scaled="0"/>
              </a:gradFill>
              <a:ln>
                <a:noFill/>
              </a:ln>
              <a:effectLst>
                <a:outerShdw blurRad="38100" dist="25400" dir="5400000" rotWithShape="0">
                  <a:srgbClr val="000000">
                    <a:alpha val="45000"/>
                  </a:srgbClr>
                </a:outerShdw>
              </a:effectLst>
            </c:spPr>
            <c:extLst>
              <c:ext xmlns:c16="http://schemas.microsoft.com/office/drawing/2014/chart" uri="{C3380CC4-5D6E-409C-BE32-E72D297353CC}">
                <c16:uniqueId val="{00000010-3464-415A-A35E-4F432BDE71DD}"/>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'3'!$E$4:$E$7</c:f>
              <c:strCache>
                <c:ptCount val="4"/>
                <c:pt idx="0">
                  <c:v>Central</c:v>
                </c:pt>
                <c:pt idx="1">
                  <c:v>East</c:v>
                </c:pt>
                <c:pt idx="2">
                  <c:v>South</c:v>
                </c:pt>
                <c:pt idx="3">
                  <c:v>West</c:v>
                </c:pt>
              </c:strCache>
            </c:strRef>
          </c:cat>
          <c:val>
            <c:numRef>
              <c:f>'3'!$G$4:$G$7</c:f>
              <c:numCache>
                <c:formatCode>0.0%</c:formatCode>
                <c:ptCount val="4"/>
                <c:pt idx="0">
                  <c:v>0.1901503977117871</c:v>
                </c:pt>
                <c:pt idx="1">
                  <c:v>0.34228320236993637</c:v>
                </c:pt>
                <c:pt idx="2">
                  <c:v>0.13500133888947558</c:v>
                </c:pt>
                <c:pt idx="3">
                  <c:v>0.33256506102880096</c:v>
                </c:pt>
              </c:numCache>
            </c:numRef>
          </c:val>
          <c:extLst>
            <c:ext xmlns:c16="http://schemas.microsoft.com/office/drawing/2014/chart" uri="{C3380CC4-5D6E-409C-BE32-E72D297353CC}">
              <c16:uniqueId val="{00000011-3464-415A-A35E-4F432BDE71DD}"/>
            </c:ext>
          </c:extLst>
        </c:ser>
        <c:dLbls>
          <c:dLblPos val="inEnd"/>
          <c:showLegendKey val="0"/>
          <c:showVal val="0"/>
          <c:showCatName val="0"/>
          <c:showSerName val="0"/>
          <c:showPercent val="1"/>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b="1"/>
              <a:t>Order Density</a:t>
            </a:r>
            <a:r>
              <a:rPr lang="en-IN" b="1" baseline="0"/>
              <a:t>  Distributed by States</a:t>
            </a:r>
            <a:endParaRPr lang="en-IN" b="1"/>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barChart>
        <c:barDir val="col"/>
        <c:grouping val="clustered"/>
        <c:varyColors val="0"/>
        <c:ser>
          <c:idx val="0"/>
          <c:order val="0"/>
          <c:tx>
            <c:strRef>
              <c:f>'4_1'!$F$3</c:f>
              <c:strCache>
                <c:ptCount val="1"/>
                <c:pt idx="0">
                  <c:v>Count of Order ID</c:v>
                </c:pt>
              </c:strCache>
            </c:strRef>
          </c:tx>
          <c:spPr>
            <a:noFill/>
            <a:ln w="9525" cap="flat" cmpd="sng" algn="ctr">
              <a:solidFill>
                <a:schemeClr val="accent1"/>
              </a:solidFill>
              <a:miter lim="800000"/>
            </a:ln>
            <a:effectLst>
              <a:glow rad="63500">
                <a:schemeClr val="accent1">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'4_1'!$E$4:$E$24</c:f>
              <c:strCache>
                <c:ptCount val="21"/>
                <c:pt idx="0">
                  <c:v>California</c:v>
                </c:pt>
                <c:pt idx="1">
                  <c:v>New York</c:v>
                </c:pt>
                <c:pt idx="2">
                  <c:v>Texas</c:v>
                </c:pt>
                <c:pt idx="3">
                  <c:v>Pennsylvania</c:v>
                </c:pt>
                <c:pt idx="4">
                  <c:v>Illinois</c:v>
                </c:pt>
                <c:pt idx="5">
                  <c:v>Washington</c:v>
                </c:pt>
                <c:pt idx="6">
                  <c:v>Ohio</c:v>
                </c:pt>
                <c:pt idx="7">
                  <c:v>Florida</c:v>
                </c:pt>
                <c:pt idx="8">
                  <c:v>North Carolina</c:v>
                </c:pt>
                <c:pt idx="9">
                  <c:v>Michigan</c:v>
                </c:pt>
                <c:pt idx="10">
                  <c:v>Virginia</c:v>
                </c:pt>
                <c:pt idx="11">
                  <c:v>Arizona</c:v>
                </c:pt>
                <c:pt idx="12">
                  <c:v>Georgia</c:v>
                </c:pt>
                <c:pt idx="13">
                  <c:v>Tennessee</c:v>
                </c:pt>
                <c:pt idx="14">
                  <c:v>Colorado</c:v>
                </c:pt>
                <c:pt idx="15">
                  <c:v>Indiana</c:v>
                </c:pt>
                <c:pt idx="16">
                  <c:v>Massachusetts</c:v>
                </c:pt>
                <c:pt idx="17">
                  <c:v>Kentucky</c:v>
                </c:pt>
                <c:pt idx="18">
                  <c:v>New Jersey</c:v>
                </c:pt>
                <c:pt idx="19">
                  <c:v>Oregon</c:v>
                </c:pt>
                <c:pt idx="20">
                  <c:v>Wisconsin</c:v>
                </c:pt>
              </c:strCache>
            </c:strRef>
          </c:cat>
          <c:val>
            <c:numRef>
              <c:f>'4_1'!$F$4:$F$24</c:f>
              <c:numCache>
                <c:formatCode>General</c:formatCode>
                <c:ptCount val="21"/>
                <c:pt idx="0">
                  <c:v>1021</c:v>
                </c:pt>
                <c:pt idx="1">
                  <c:v>562</c:v>
                </c:pt>
                <c:pt idx="2">
                  <c:v>487</c:v>
                </c:pt>
                <c:pt idx="3">
                  <c:v>288</c:v>
                </c:pt>
                <c:pt idx="4">
                  <c:v>276</c:v>
                </c:pt>
                <c:pt idx="5">
                  <c:v>256</c:v>
                </c:pt>
                <c:pt idx="6">
                  <c:v>236</c:v>
                </c:pt>
                <c:pt idx="7">
                  <c:v>200</c:v>
                </c:pt>
                <c:pt idx="8">
                  <c:v>136</c:v>
                </c:pt>
                <c:pt idx="9">
                  <c:v>117</c:v>
                </c:pt>
                <c:pt idx="10">
                  <c:v>115</c:v>
                </c:pt>
                <c:pt idx="11">
                  <c:v>108</c:v>
                </c:pt>
                <c:pt idx="12">
                  <c:v>91</c:v>
                </c:pt>
                <c:pt idx="13">
                  <c:v>91</c:v>
                </c:pt>
                <c:pt idx="14">
                  <c:v>79</c:v>
                </c:pt>
                <c:pt idx="15">
                  <c:v>73</c:v>
                </c:pt>
                <c:pt idx="16">
                  <c:v>62</c:v>
                </c:pt>
                <c:pt idx="17">
                  <c:v>61</c:v>
                </c:pt>
                <c:pt idx="18">
                  <c:v>61</c:v>
                </c:pt>
                <c:pt idx="19">
                  <c:v>56</c:v>
                </c:pt>
                <c:pt idx="20">
                  <c:v>53</c:v>
                </c:pt>
              </c:numCache>
            </c:numRef>
          </c:val>
          <c:extLst>
            <c:ext xmlns:c16="http://schemas.microsoft.com/office/drawing/2014/chart" uri="{C3380CC4-5D6E-409C-BE32-E72D297353CC}">
              <c16:uniqueId val="{00000000-620D-4978-A20C-14415A7FD5D8}"/>
            </c:ext>
          </c:extLst>
        </c:ser>
        <c:ser>
          <c:idx val="1"/>
          <c:order val="1"/>
          <c:tx>
            <c:strRef>
              <c:f>'4_1'!$G$3</c:f>
              <c:strCache>
                <c:ptCount val="1"/>
                <c:pt idx="0">
                  <c:v>OrderId%</c:v>
                </c:pt>
              </c:strCache>
            </c:strRef>
          </c:tx>
          <c:spPr>
            <a:noFill/>
            <a:ln w="9525" cap="flat" cmpd="sng" algn="ctr">
              <a:solidFill>
                <a:schemeClr val="accent2"/>
              </a:solidFill>
              <a:miter lim="800000"/>
            </a:ln>
            <a:effectLst>
              <a:glow rad="63500">
                <a:schemeClr val="accent2">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'4_1'!$E$4:$E$24</c:f>
              <c:strCache>
                <c:ptCount val="21"/>
                <c:pt idx="0">
                  <c:v>California</c:v>
                </c:pt>
                <c:pt idx="1">
                  <c:v>New York</c:v>
                </c:pt>
                <c:pt idx="2">
                  <c:v>Texas</c:v>
                </c:pt>
                <c:pt idx="3">
                  <c:v>Pennsylvania</c:v>
                </c:pt>
                <c:pt idx="4">
                  <c:v>Illinois</c:v>
                </c:pt>
                <c:pt idx="5">
                  <c:v>Washington</c:v>
                </c:pt>
                <c:pt idx="6">
                  <c:v>Ohio</c:v>
                </c:pt>
                <c:pt idx="7">
                  <c:v>Florida</c:v>
                </c:pt>
                <c:pt idx="8">
                  <c:v>North Carolina</c:v>
                </c:pt>
                <c:pt idx="9">
                  <c:v>Michigan</c:v>
                </c:pt>
                <c:pt idx="10">
                  <c:v>Virginia</c:v>
                </c:pt>
                <c:pt idx="11">
                  <c:v>Arizona</c:v>
                </c:pt>
                <c:pt idx="12">
                  <c:v>Georgia</c:v>
                </c:pt>
                <c:pt idx="13">
                  <c:v>Tennessee</c:v>
                </c:pt>
                <c:pt idx="14">
                  <c:v>Colorado</c:v>
                </c:pt>
                <c:pt idx="15">
                  <c:v>Indiana</c:v>
                </c:pt>
                <c:pt idx="16">
                  <c:v>Massachusetts</c:v>
                </c:pt>
                <c:pt idx="17">
                  <c:v>Kentucky</c:v>
                </c:pt>
                <c:pt idx="18">
                  <c:v>New Jersey</c:v>
                </c:pt>
                <c:pt idx="19">
                  <c:v>Oregon</c:v>
                </c:pt>
                <c:pt idx="20">
                  <c:v>Wisconsin</c:v>
                </c:pt>
              </c:strCache>
            </c:strRef>
          </c:cat>
          <c:val>
            <c:numRef>
              <c:f>'4_1'!$G$4:$G$24</c:f>
              <c:numCache>
                <c:formatCode>0.00%</c:formatCode>
                <c:ptCount val="21"/>
                <c:pt idx="0">
                  <c:v>0.20383310041924535</c:v>
                </c:pt>
                <c:pt idx="1">
                  <c:v>0.112198043521661</c:v>
                </c:pt>
                <c:pt idx="2">
                  <c:v>9.7224995008983822E-2</c:v>
                </c:pt>
                <c:pt idx="3">
                  <c:v>5.7496506288680374E-2</c:v>
                </c:pt>
                <c:pt idx="4">
                  <c:v>5.5100818526652023E-2</c:v>
                </c:pt>
                <c:pt idx="5">
                  <c:v>5.110800558993811E-2</c:v>
                </c:pt>
                <c:pt idx="6">
                  <c:v>4.7115192653224197E-2</c:v>
                </c:pt>
                <c:pt idx="7">
                  <c:v>3.9928129367139152E-2</c:v>
                </c:pt>
                <c:pt idx="8">
                  <c:v>2.7151127969654621E-2</c:v>
                </c:pt>
                <c:pt idx="9">
                  <c:v>2.3357955679776402E-2</c:v>
                </c:pt>
                <c:pt idx="10">
                  <c:v>2.2958674386105011E-2</c:v>
                </c:pt>
                <c:pt idx="11">
                  <c:v>2.1561189858255142E-2</c:v>
                </c:pt>
                <c:pt idx="12">
                  <c:v>1.8167298862048313E-2</c:v>
                </c:pt>
                <c:pt idx="13">
                  <c:v>1.8167298862048313E-2</c:v>
                </c:pt>
                <c:pt idx="14">
                  <c:v>1.5771611100019962E-2</c:v>
                </c:pt>
                <c:pt idx="15">
                  <c:v>1.4573767219005789E-2</c:v>
                </c:pt>
                <c:pt idx="16">
                  <c:v>1.2377720103813137E-2</c:v>
                </c:pt>
                <c:pt idx="17">
                  <c:v>1.217807945697744E-2</c:v>
                </c:pt>
                <c:pt idx="18">
                  <c:v>1.217807945697744E-2</c:v>
                </c:pt>
                <c:pt idx="19">
                  <c:v>1.1179876222798962E-2</c:v>
                </c:pt>
                <c:pt idx="20">
                  <c:v>1.0580954282291874E-2</c:v>
                </c:pt>
              </c:numCache>
            </c:numRef>
          </c:val>
          <c:extLst>
            <c:ext xmlns:c16="http://schemas.microsoft.com/office/drawing/2014/chart" uri="{C3380CC4-5D6E-409C-BE32-E72D297353CC}">
              <c16:uniqueId val="{00000001-620D-4978-A20C-14415A7FD5D8}"/>
            </c:ext>
          </c:extLst>
        </c:ser>
        <c:dLbls>
          <c:dLblPos val="outEnd"/>
          <c:showLegendKey val="0"/>
          <c:showVal val="1"/>
          <c:showCatName val="0"/>
          <c:showSerName val="0"/>
          <c:showPercent val="0"/>
          <c:showBubbleSize val="0"/>
        </c:dLbls>
        <c:gapWidth val="315"/>
        <c:overlap val="-40"/>
        <c:axId val="322764960"/>
        <c:axId val="322765440"/>
      </c:barChart>
      <c:catAx>
        <c:axId val="32276496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IN"/>
                  <a:t>States</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322765440"/>
        <c:crosses val="autoZero"/>
        <c:auto val="1"/>
        <c:lblAlgn val="ctr"/>
        <c:lblOffset val="100"/>
        <c:noMultiLvlLbl val="0"/>
      </c:catAx>
      <c:valAx>
        <c:axId val="32276544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IN"/>
                  <a:t>Count of Order</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32276496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IN"/>
              <a:t>Central Zone</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barChart>
        <c:barDir val="col"/>
        <c:grouping val="stacked"/>
        <c:varyColors val="0"/>
        <c:ser>
          <c:idx val="0"/>
          <c:order val="0"/>
          <c:spPr>
            <a:gradFill rotWithShape="1">
              <a:gsLst>
                <a:gs pos="0">
                  <a:schemeClr val="accent1">
                    <a:tint val="64000"/>
                    <a:lumMod val="118000"/>
                  </a:schemeClr>
                </a:gs>
                <a:gs pos="100000">
                  <a:schemeClr val="accent1">
                    <a:tint val="92000"/>
                    <a:alpha val="100000"/>
                    <a:lumMod val="110000"/>
                  </a:schemeClr>
                </a:gs>
              </a:gsLst>
              <a:lin ang="5400000" scaled="0"/>
            </a:gradFill>
            <a:ln w="9525" cap="flat" cmpd="sng" algn="ctr">
              <a:solidFill>
                <a:schemeClr val="accent1">
                  <a:shade val="95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50000"/>
                        <a:lumOff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'5'!$I$23:$I$26</c:f>
              <c:strCache>
                <c:ptCount val="4"/>
                <c:pt idx="0">
                  <c:v>First Class</c:v>
                </c:pt>
                <c:pt idx="1">
                  <c:v>Same Day</c:v>
                </c:pt>
                <c:pt idx="2">
                  <c:v>Second Class</c:v>
                </c:pt>
                <c:pt idx="3">
                  <c:v>Standard Class</c:v>
                </c:pt>
              </c:strCache>
            </c:strRef>
          </c:cat>
          <c:val>
            <c:numRef>
              <c:f>'5'!$J$23:$J$26</c:f>
              <c:numCache>
                <c:formatCode>General</c:formatCode>
                <c:ptCount val="4"/>
              </c:numCache>
            </c:numRef>
          </c:val>
          <c:extLst>
            <c:ext xmlns:c16="http://schemas.microsoft.com/office/drawing/2014/chart" uri="{C3380CC4-5D6E-409C-BE32-E72D297353CC}">
              <c16:uniqueId val="{00000000-979B-4F30-8ACB-0434BBD9A26A}"/>
            </c:ext>
          </c:extLst>
        </c:ser>
        <c:ser>
          <c:idx val="1"/>
          <c:order val="1"/>
          <c:spPr>
            <a:gradFill rotWithShape="1">
              <a:gsLst>
                <a:gs pos="0">
                  <a:schemeClr val="accent2">
                    <a:tint val="64000"/>
                    <a:lumMod val="118000"/>
                  </a:schemeClr>
                </a:gs>
                <a:gs pos="100000">
                  <a:schemeClr val="accent2">
                    <a:tint val="92000"/>
                    <a:alpha val="100000"/>
                    <a:lumMod val="110000"/>
                  </a:schemeClr>
                </a:gs>
              </a:gsLst>
              <a:lin ang="5400000" scaled="0"/>
            </a:gradFill>
            <a:ln w="9525" cap="flat" cmpd="sng" algn="ctr">
              <a:solidFill>
                <a:schemeClr val="accent2">
                  <a:shade val="95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50000"/>
                        <a:lumOff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'5'!$I$23:$I$26</c:f>
              <c:strCache>
                <c:ptCount val="4"/>
                <c:pt idx="0">
                  <c:v>First Class</c:v>
                </c:pt>
                <c:pt idx="1">
                  <c:v>Same Day</c:v>
                </c:pt>
                <c:pt idx="2">
                  <c:v>Second Class</c:v>
                </c:pt>
                <c:pt idx="3">
                  <c:v>Standard Class</c:v>
                </c:pt>
              </c:strCache>
            </c:strRef>
          </c:cat>
          <c:val>
            <c:numRef>
              <c:f>'5'!$K$23:$K$26</c:f>
              <c:numCache>
                <c:formatCode>0%</c:formatCode>
                <c:ptCount val="4"/>
                <c:pt idx="0">
                  <c:v>0.14808510638297873</c:v>
                </c:pt>
                <c:pt idx="1">
                  <c:v>5.2765957446808509E-2</c:v>
                </c:pt>
                <c:pt idx="2">
                  <c:v>0.19063829787234043</c:v>
                </c:pt>
                <c:pt idx="3">
                  <c:v>0.60851063829787233</c:v>
                </c:pt>
              </c:numCache>
            </c:numRef>
          </c:val>
          <c:extLst>
            <c:ext xmlns:c16="http://schemas.microsoft.com/office/drawing/2014/chart" uri="{C3380CC4-5D6E-409C-BE32-E72D297353CC}">
              <c16:uniqueId val="{00000001-979B-4F30-8ACB-0434BBD9A26A}"/>
            </c:ext>
          </c:extLst>
        </c:ser>
        <c:dLbls>
          <c:dLblPos val="ctr"/>
          <c:showLegendKey val="0"/>
          <c:showVal val="1"/>
          <c:showCatName val="0"/>
          <c:showSerName val="0"/>
          <c:showPercent val="0"/>
          <c:showBubbleSize val="0"/>
        </c:dLbls>
        <c:gapWidth val="150"/>
        <c:overlap val="100"/>
        <c:axId val="376536976"/>
        <c:axId val="376542736"/>
      </c:barChart>
      <c:catAx>
        <c:axId val="376536976"/>
        <c:scaling>
          <c:orientation val="minMax"/>
        </c:scaling>
        <c:delete val="0"/>
        <c:axPos val="b"/>
        <c:title>
          <c:tx>
            <c:rich>
              <a:bodyPr rot="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r>
                  <a:rPr lang="en-IN"/>
                  <a:t>Shipment mode</a:t>
                </a:r>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376542736"/>
        <c:crosses val="autoZero"/>
        <c:auto val="1"/>
        <c:lblAlgn val="ctr"/>
        <c:lblOffset val="100"/>
        <c:noMultiLvlLbl val="0"/>
      </c:catAx>
      <c:valAx>
        <c:axId val="376542736"/>
        <c:scaling>
          <c:orientation val="minMax"/>
        </c:scaling>
        <c:delete val="0"/>
        <c:axPos val="l"/>
        <c:title>
          <c:tx>
            <c:rich>
              <a:bodyPr rot="-540000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r>
                  <a:rPr lang="en-IN"/>
                  <a:t>Count %</a:t>
                </a: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376536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IN"/>
              <a:t>East Zone</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barChart>
        <c:barDir val="col"/>
        <c:grouping val="stacked"/>
        <c:varyColors val="0"/>
        <c:ser>
          <c:idx val="0"/>
          <c:order val="0"/>
          <c:spPr>
            <a:gradFill rotWithShape="1">
              <a:gsLst>
                <a:gs pos="0">
                  <a:schemeClr val="accent1">
                    <a:tint val="64000"/>
                    <a:lumMod val="118000"/>
                  </a:schemeClr>
                </a:gs>
                <a:gs pos="100000">
                  <a:schemeClr val="accent1">
                    <a:tint val="92000"/>
                    <a:alpha val="100000"/>
                    <a:lumMod val="110000"/>
                  </a:schemeClr>
                </a:gs>
              </a:gsLst>
              <a:lin ang="5400000" scaled="0"/>
            </a:gradFill>
            <a:ln w="9525" cap="flat" cmpd="sng" algn="ctr">
              <a:solidFill>
                <a:schemeClr val="accent1">
                  <a:shade val="95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50000"/>
                        <a:lumOff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'5'!$I$28:$I$31</c:f>
              <c:strCache>
                <c:ptCount val="4"/>
                <c:pt idx="0">
                  <c:v>First Class</c:v>
                </c:pt>
                <c:pt idx="1">
                  <c:v>Same Day</c:v>
                </c:pt>
                <c:pt idx="2">
                  <c:v>Second Class</c:v>
                </c:pt>
                <c:pt idx="3">
                  <c:v>Standard Class</c:v>
                </c:pt>
              </c:strCache>
            </c:strRef>
          </c:cat>
          <c:val>
            <c:numRef>
              <c:f>'5'!$J$28:$J$31</c:f>
              <c:numCache>
                <c:formatCode>General</c:formatCode>
                <c:ptCount val="4"/>
              </c:numCache>
            </c:numRef>
          </c:val>
          <c:extLst>
            <c:ext xmlns:c16="http://schemas.microsoft.com/office/drawing/2014/chart" uri="{C3380CC4-5D6E-409C-BE32-E72D297353CC}">
              <c16:uniqueId val="{00000000-A597-4B2B-99AD-2BF6FAE56A58}"/>
            </c:ext>
          </c:extLst>
        </c:ser>
        <c:ser>
          <c:idx val="1"/>
          <c:order val="1"/>
          <c:spPr>
            <a:gradFill rotWithShape="1">
              <a:gsLst>
                <a:gs pos="0">
                  <a:schemeClr val="accent2">
                    <a:tint val="64000"/>
                    <a:lumMod val="118000"/>
                  </a:schemeClr>
                </a:gs>
                <a:gs pos="100000">
                  <a:schemeClr val="accent2">
                    <a:tint val="92000"/>
                    <a:alpha val="100000"/>
                    <a:lumMod val="110000"/>
                  </a:schemeClr>
                </a:gs>
              </a:gsLst>
              <a:lin ang="5400000" scaled="0"/>
            </a:gradFill>
            <a:ln w="9525" cap="flat" cmpd="sng" algn="ctr">
              <a:solidFill>
                <a:schemeClr val="accent2">
                  <a:shade val="95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50000"/>
                        <a:lumOff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'5'!$I$28:$I$31</c:f>
              <c:strCache>
                <c:ptCount val="4"/>
                <c:pt idx="0">
                  <c:v>First Class</c:v>
                </c:pt>
                <c:pt idx="1">
                  <c:v>Same Day</c:v>
                </c:pt>
                <c:pt idx="2">
                  <c:v>Second Class</c:v>
                </c:pt>
                <c:pt idx="3">
                  <c:v>Standard Class</c:v>
                </c:pt>
              </c:strCache>
            </c:strRef>
          </c:cat>
          <c:val>
            <c:numRef>
              <c:f>'5'!$K$28:$K$31</c:f>
              <c:numCache>
                <c:formatCode>0%</c:formatCode>
                <c:ptCount val="4"/>
                <c:pt idx="0">
                  <c:v>0.16630977872947894</c:v>
                </c:pt>
                <c:pt idx="1">
                  <c:v>5.2819414703783013E-2</c:v>
                </c:pt>
                <c:pt idx="2">
                  <c:v>0.18986438258386867</c:v>
                </c:pt>
                <c:pt idx="3">
                  <c:v>0.5910064239828694</c:v>
                </c:pt>
              </c:numCache>
            </c:numRef>
          </c:val>
          <c:extLst>
            <c:ext xmlns:c16="http://schemas.microsoft.com/office/drawing/2014/chart" uri="{C3380CC4-5D6E-409C-BE32-E72D297353CC}">
              <c16:uniqueId val="{00000001-A597-4B2B-99AD-2BF6FAE56A58}"/>
            </c:ext>
          </c:extLst>
        </c:ser>
        <c:dLbls>
          <c:dLblPos val="ctr"/>
          <c:showLegendKey val="0"/>
          <c:showVal val="1"/>
          <c:showCatName val="0"/>
          <c:showSerName val="0"/>
          <c:showPercent val="0"/>
          <c:showBubbleSize val="0"/>
        </c:dLbls>
        <c:gapWidth val="150"/>
        <c:overlap val="100"/>
        <c:axId val="275636784"/>
        <c:axId val="275631504"/>
      </c:barChart>
      <c:catAx>
        <c:axId val="275636784"/>
        <c:scaling>
          <c:orientation val="minMax"/>
        </c:scaling>
        <c:delete val="0"/>
        <c:axPos val="b"/>
        <c:title>
          <c:tx>
            <c:rich>
              <a:bodyPr rot="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r>
                  <a:rPr lang="en-IN"/>
                  <a:t>shipment mode</a:t>
                </a:r>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275631504"/>
        <c:crosses val="autoZero"/>
        <c:auto val="1"/>
        <c:lblAlgn val="ctr"/>
        <c:lblOffset val="100"/>
        <c:noMultiLvlLbl val="0"/>
      </c:catAx>
      <c:valAx>
        <c:axId val="275631504"/>
        <c:scaling>
          <c:orientation val="minMax"/>
        </c:scaling>
        <c:delete val="0"/>
        <c:axPos val="l"/>
        <c:title>
          <c:tx>
            <c:rich>
              <a:bodyPr rot="-540000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r>
                  <a:rPr lang="en-IN"/>
                  <a:t>Count %</a:t>
                </a: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2756367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IN"/>
              <a:t>South Zone</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barChart>
        <c:barDir val="col"/>
        <c:grouping val="stacked"/>
        <c:varyColors val="0"/>
        <c:ser>
          <c:idx val="0"/>
          <c:order val="0"/>
          <c:spPr>
            <a:gradFill rotWithShape="1">
              <a:gsLst>
                <a:gs pos="0">
                  <a:schemeClr val="accent1">
                    <a:tint val="64000"/>
                    <a:lumMod val="118000"/>
                  </a:schemeClr>
                </a:gs>
                <a:gs pos="100000">
                  <a:schemeClr val="accent1">
                    <a:tint val="92000"/>
                    <a:alpha val="100000"/>
                    <a:lumMod val="110000"/>
                  </a:schemeClr>
                </a:gs>
              </a:gsLst>
              <a:lin ang="5400000" scaled="0"/>
            </a:gradFill>
            <a:ln w="9525" cap="flat" cmpd="sng" algn="ctr">
              <a:solidFill>
                <a:schemeClr val="accent1">
                  <a:shade val="95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50000"/>
                        <a:lumOff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'5'!$I$33:$I$36</c:f>
              <c:strCache>
                <c:ptCount val="4"/>
                <c:pt idx="0">
                  <c:v>First Class</c:v>
                </c:pt>
                <c:pt idx="1">
                  <c:v>Same Day</c:v>
                </c:pt>
                <c:pt idx="2">
                  <c:v>Second Class</c:v>
                </c:pt>
                <c:pt idx="3">
                  <c:v>Standard Class</c:v>
                </c:pt>
              </c:strCache>
            </c:strRef>
          </c:cat>
          <c:val>
            <c:numRef>
              <c:f>'5'!$J$33:$J$36</c:f>
              <c:numCache>
                <c:formatCode>General</c:formatCode>
                <c:ptCount val="4"/>
              </c:numCache>
            </c:numRef>
          </c:val>
          <c:extLst>
            <c:ext xmlns:c16="http://schemas.microsoft.com/office/drawing/2014/chart" uri="{C3380CC4-5D6E-409C-BE32-E72D297353CC}">
              <c16:uniqueId val="{00000000-7ACA-4136-8409-EC14E7DD7BA3}"/>
            </c:ext>
          </c:extLst>
        </c:ser>
        <c:ser>
          <c:idx val="1"/>
          <c:order val="1"/>
          <c:spPr>
            <a:gradFill rotWithShape="1">
              <a:gsLst>
                <a:gs pos="0">
                  <a:schemeClr val="accent2">
                    <a:tint val="64000"/>
                    <a:lumMod val="118000"/>
                  </a:schemeClr>
                </a:gs>
                <a:gs pos="100000">
                  <a:schemeClr val="accent2">
                    <a:tint val="92000"/>
                    <a:alpha val="100000"/>
                    <a:lumMod val="110000"/>
                  </a:schemeClr>
                </a:gs>
              </a:gsLst>
              <a:lin ang="5400000" scaled="0"/>
            </a:gradFill>
            <a:ln w="9525" cap="flat" cmpd="sng" algn="ctr">
              <a:solidFill>
                <a:schemeClr val="accent2">
                  <a:shade val="95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50000"/>
                        <a:lumOff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'5'!$I$33:$I$36</c:f>
              <c:strCache>
                <c:ptCount val="4"/>
                <c:pt idx="0">
                  <c:v>First Class</c:v>
                </c:pt>
                <c:pt idx="1">
                  <c:v>Same Day</c:v>
                </c:pt>
                <c:pt idx="2">
                  <c:v>Second Class</c:v>
                </c:pt>
                <c:pt idx="3">
                  <c:v>Standard Class</c:v>
                </c:pt>
              </c:strCache>
            </c:strRef>
          </c:cat>
          <c:val>
            <c:numRef>
              <c:f>'5'!$K$33:$K$36</c:f>
              <c:numCache>
                <c:formatCode>0%</c:formatCode>
                <c:ptCount val="4"/>
                <c:pt idx="0">
                  <c:v>0.15085158150851583</c:v>
                </c:pt>
                <c:pt idx="1">
                  <c:v>4.7445255474452552E-2</c:v>
                </c:pt>
                <c:pt idx="2">
                  <c:v>0.19951338199513383</c:v>
                </c:pt>
                <c:pt idx="3">
                  <c:v>0.6021897810218978</c:v>
                </c:pt>
              </c:numCache>
            </c:numRef>
          </c:val>
          <c:extLst>
            <c:ext xmlns:c16="http://schemas.microsoft.com/office/drawing/2014/chart" uri="{C3380CC4-5D6E-409C-BE32-E72D297353CC}">
              <c16:uniqueId val="{00000001-7ACA-4136-8409-EC14E7DD7BA3}"/>
            </c:ext>
          </c:extLst>
        </c:ser>
        <c:dLbls>
          <c:dLblPos val="ctr"/>
          <c:showLegendKey val="0"/>
          <c:showVal val="1"/>
          <c:showCatName val="0"/>
          <c:showSerName val="0"/>
          <c:showPercent val="0"/>
          <c:showBubbleSize val="0"/>
        </c:dLbls>
        <c:gapWidth val="150"/>
        <c:overlap val="100"/>
        <c:axId val="67800144"/>
        <c:axId val="67796784"/>
      </c:barChart>
      <c:catAx>
        <c:axId val="67800144"/>
        <c:scaling>
          <c:orientation val="minMax"/>
        </c:scaling>
        <c:delete val="0"/>
        <c:axPos val="b"/>
        <c:title>
          <c:tx>
            <c:rich>
              <a:bodyPr rot="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r>
                  <a:rPr lang="en-IN"/>
                  <a:t>shipment mode</a:t>
                </a:r>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67796784"/>
        <c:crosses val="autoZero"/>
        <c:auto val="1"/>
        <c:lblAlgn val="ctr"/>
        <c:lblOffset val="100"/>
        <c:noMultiLvlLbl val="0"/>
      </c:catAx>
      <c:valAx>
        <c:axId val="67796784"/>
        <c:scaling>
          <c:orientation val="minMax"/>
        </c:scaling>
        <c:delete val="0"/>
        <c:axPos val="l"/>
        <c:title>
          <c:tx>
            <c:rich>
              <a:bodyPr rot="-540000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r>
                  <a:rPr lang="en-IN" dirty="0"/>
                  <a:t> Count %</a:t>
                </a: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678001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IN"/>
              <a:t>West Zone</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barChart>
        <c:barDir val="col"/>
        <c:grouping val="stacked"/>
        <c:varyColors val="0"/>
        <c:ser>
          <c:idx val="0"/>
          <c:order val="0"/>
          <c:spPr>
            <a:gradFill rotWithShape="1">
              <a:gsLst>
                <a:gs pos="0">
                  <a:schemeClr val="accent1">
                    <a:tint val="64000"/>
                    <a:lumMod val="118000"/>
                  </a:schemeClr>
                </a:gs>
                <a:gs pos="100000">
                  <a:schemeClr val="accent1">
                    <a:tint val="92000"/>
                    <a:alpha val="100000"/>
                    <a:lumMod val="110000"/>
                  </a:schemeClr>
                </a:gs>
              </a:gsLst>
              <a:lin ang="5400000" scaled="0"/>
            </a:gradFill>
            <a:ln w="9525" cap="flat" cmpd="sng" algn="ctr">
              <a:solidFill>
                <a:schemeClr val="accent1">
                  <a:shade val="95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50000"/>
                        <a:lumOff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'5'!$I$38:$I$41</c:f>
              <c:strCache>
                <c:ptCount val="4"/>
                <c:pt idx="0">
                  <c:v>First Class</c:v>
                </c:pt>
                <c:pt idx="1">
                  <c:v>Same Day</c:v>
                </c:pt>
                <c:pt idx="2">
                  <c:v>Second Class</c:v>
                </c:pt>
                <c:pt idx="3">
                  <c:v>Standard Class</c:v>
                </c:pt>
              </c:strCache>
            </c:strRef>
          </c:cat>
          <c:val>
            <c:numRef>
              <c:f>'5'!$J$38:$J$41</c:f>
              <c:numCache>
                <c:formatCode>General</c:formatCode>
                <c:ptCount val="4"/>
              </c:numCache>
            </c:numRef>
          </c:val>
          <c:extLst>
            <c:ext xmlns:c16="http://schemas.microsoft.com/office/drawing/2014/chart" uri="{C3380CC4-5D6E-409C-BE32-E72D297353CC}">
              <c16:uniqueId val="{00000000-D734-4614-8027-0BEBC304DD88}"/>
            </c:ext>
          </c:extLst>
        </c:ser>
        <c:ser>
          <c:idx val="1"/>
          <c:order val="1"/>
          <c:spPr>
            <a:gradFill rotWithShape="1">
              <a:gsLst>
                <a:gs pos="0">
                  <a:schemeClr val="accent2">
                    <a:tint val="64000"/>
                    <a:lumMod val="118000"/>
                  </a:schemeClr>
                </a:gs>
                <a:gs pos="100000">
                  <a:schemeClr val="accent2">
                    <a:tint val="92000"/>
                    <a:alpha val="100000"/>
                    <a:lumMod val="110000"/>
                  </a:schemeClr>
                </a:gs>
              </a:gsLst>
              <a:lin ang="5400000" scaled="0"/>
            </a:gradFill>
            <a:ln w="9525" cap="flat" cmpd="sng" algn="ctr">
              <a:solidFill>
                <a:schemeClr val="accent2">
                  <a:shade val="95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50000"/>
                        <a:lumOff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'5'!$I$38:$I$41</c:f>
              <c:strCache>
                <c:ptCount val="4"/>
                <c:pt idx="0">
                  <c:v>First Class</c:v>
                </c:pt>
                <c:pt idx="1">
                  <c:v>Same Day</c:v>
                </c:pt>
                <c:pt idx="2">
                  <c:v>Second Class</c:v>
                </c:pt>
                <c:pt idx="3">
                  <c:v>Standard Class</c:v>
                </c:pt>
              </c:strCache>
            </c:strRef>
          </c:cat>
          <c:val>
            <c:numRef>
              <c:f>'5'!$K$38:$K$41</c:f>
              <c:numCache>
                <c:formatCode>0%</c:formatCode>
                <c:ptCount val="4"/>
                <c:pt idx="0">
                  <c:v>0.15890751086281812</c:v>
                </c:pt>
                <c:pt idx="1">
                  <c:v>5.5245189323401611E-2</c:v>
                </c:pt>
                <c:pt idx="2">
                  <c:v>0.19242706393544382</c:v>
                </c:pt>
                <c:pt idx="3">
                  <c:v>0.59342023587833648</c:v>
                </c:pt>
              </c:numCache>
            </c:numRef>
          </c:val>
          <c:extLst>
            <c:ext xmlns:c16="http://schemas.microsoft.com/office/drawing/2014/chart" uri="{C3380CC4-5D6E-409C-BE32-E72D297353CC}">
              <c16:uniqueId val="{00000001-D734-4614-8027-0BEBC304DD88}"/>
            </c:ext>
          </c:extLst>
        </c:ser>
        <c:dLbls>
          <c:dLblPos val="ctr"/>
          <c:showLegendKey val="0"/>
          <c:showVal val="1"/>
          <c:showCatName val="0"/>
          <c:showSerName val="0"/>
          <c:showPercent val="0"/>
          <c:showBubbleSize val="0"/>
        </c:dLbls>
        <c:gapWidth val="150"/>
        <c:overlap val="100"/>
        <c:axId val="275631984"/>
        <c:axId val="275632944"/>
      </c:barChart>
      <c:catAx>
        <c:axId val="275631984"/>
        <c:scaling>
          <c:orientation val="minMax"/>
        </c:scaling>
        <c:delete val="0"/>
        <c:axPos val="b"/>
        <c:title>
          <c:tx>
            <c:rich>
              <a:bodyPr rot="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r>
                  <a:rPr lang="en-IN"/>
                  <a:t>Shipment mode</a:t>
                </a:r>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275632944"/>
        <c:crosses val="autoZero"/>
        <c:auto val="1"/>
        <c:lblAlgn val="ctr"/>
        <c:lblOffset val="100"/>
        <c:noMultiLvlLbl val="0"/>
      </c:catAx>
      <c:valAx>
        <c:axId val="275632944"/>
        <c:scaling>
          <c:orientation val="minMax"/>
        </c:scaling>
        <c:delete val="0"/>
        <c:axPos val="l"/>
        <c:title>
          <c:tx>
            <c:rich>
              <a:bodyPr rot="-540000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r>
                  <a:rPr lang="en-IN"/>
                  <a:t>count %</a:t>
                </a: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2756319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East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1294-4A27-8F4A-51C555904DDD}"/>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1294-4A27-8F4A-51C555904DD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1294-4A27-8F4A-51C555904DDD}"/>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'7'!$O$39:$O$41</c:f>
              <c:strCache>
                <c:ptCount val="3"/>
                <c:pt idx="0">
                  <c:v>Consumer</c:v>
                </c:pt>
                <c:pt idx="1">
                  <c:v>Corporate</c:v>
                </c:pt>
                <c:pt idx="2">
                  <c:v>Home Office</c:v>
                </c:pt>
              </c:strCache>
            </c:strRef>
          </c:cat>
          <c:val>
            <c:numRef>
              <c:f>'7'!$P$39:$P$41</c:f>
              <c:numCache>
                <c:formatCode>0.00%</c:formatCode>
                <c:ptCount val="3"/>
                <c:pt idx="0">
                  <c:v>0.15255203335782991</c:v>
                </c:pt>
                <c:pt idx="1">
                  <c:v>8.7840610153355522E-2</c:v>
                </c:pt>
                <c:pt idx="2">
                  <c:v>5.7015552117374198E-2</c:v>
                </c:pt>
              </c:numCache>
            </c:numRef>
          </c:val>
          <c:extLst>
            <c:ext xmlns:c16="http://schemas.microsoft.com/office/drawing/2014/chart" uri="{C3380CC4-5D6E-409C-BE32-E72D297353CC}">
              <c16:uniqueId val="{00000006-1294-4A27-8F4A-51C555904DDD}"/>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63">
  <cs:axisTitle>
    <cs:lnRef idx="0"/>
    <cs:fillRef idx="0"/>
    <cs:effectRef idx="0"/>
    <cs:fontRef idx="minor">
      <a:schemeClr val="tx1">
        <a:lumMod val="50000"/>
        <a:lumOff val="50000"/>
      </a:schemeClr>
    </cs:fontRef>
    <cs:defRPr sz="1197" kern="1200"/>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8100" tIns="19050" rIns="38100" bIns="19050" anchor="ctr" anchorCtr="1">
      <a:spAutoFit/>
    </cs:bodyPr>
  </cs:dataLabel>
  <cs:dataLabelCallout>
    <cs:lnRef idx="0">
      <cs:styleClr val="auto"/>
    </cs:lnRef>
    <cs:fillRef idx="0"/>
    <cs:effectRef idx="0">
      <cs:styleClr val="auto"/>
    </cs:effectRef>
    <cs:fontRef idx="minor">
      <cs:styleClr val="auto"/>
    </cs:fontRef>
    <cs:spPr>
      <a:solidFill>
        <a:schemeClr val="lt1">
          <a:alpha val="90000"/>
        </a:schemeClr>
      </a:solidFill>
      <a:ln w="12700" cap="flat" cmpd="sng" algn="ctr">
        <a:solidFill>
          <a:schemeClr val="phClr"/>
        </a:solidFill>
        <a:round/>
      </a:ln>
      <a:effectLst>
        <a:outerShdw blurRad="50800" dist="38100" dir="2700000" algn="tl" rotWithShape="0">
          <a:schemeClr val="phClr">
            <a:lumMod val="75000"/>
            <a:alpha val="40000"/>
          </a:schemeClr>
        </a:outerShdw>
      </a:effectLst>
    </cs:spPr>
    <cs:defRPr sz="1330" b="0" i="0" u="none" strike="noStrike" kern="1200" baseline="0">
      <a:effectLst/>
    </cs:defRPr>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styleClr val="auto"/>
    </cs:lnRef>
    <cs:fillRef idx="0">
      <cs:styleClr val="auto"/>
    </cs:fillRef>
    <cs:effectRef idx="0">
      <cs:styleClr val="auto"/>
    </cs:effectRef>
    <cs:fontRef idx="minor">
      <a:schemeClr val="tx1"/>
    </cs:fontRef>
    <cs:spPr>
      <a:solidFill>
        <a:schemeClr val="phClr">
          <a:alpha val="90000"/>
        </a:schemeClr>
      </a:solidFill>
      <a:ln w="19050">
        <a:solidFill>
          <a:schemeClr val="phClr">
            <a:lumMod val="75000"/>
          </a:schemeClr>
        </a:solidFill>
      </a:ln>
      <a:effectLst>
        <a:innerShdw blurRad="114300">
          <a:schemeClr val="phClr">
            <a:lumMod val="75000"/>
          </a:schemeClr>
        </a:innerShdw>
      </a:effectLst>
      <a:scene3d>
        <a:camera prst="orthographicFront"/>
        <a:lightRig rig="threePt" dir="t"/>
      </a:scene3d>
      <a:sp3d contourW="19050" prstMaterial="flat">
        <a:contourClr>
          <a:schemeClr val="accent4">
            <a:lumMod val="75000"/>
          </a:schemeClr>
        </a:contourClr>
      </a:sp3d>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301">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301">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301">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301">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4/10/2024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4/10/2024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4/10/2024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4/10/2024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4/10/2024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4/10/2024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4/10/2024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4/10/2024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4/10/2024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1.xml"/><Relationship Id="rId5" Type="http://schemas.openxmlformats.org/officeDocument/2006/relationships/chart" Target="../charts/chart8.xml"/><Relationship Id="rId4" Type="http://schemas.openxmlformats.org/officeDocument/2006/relationships/chart" Target="../charts/chart7.xml"/></Relationships>
</file>

<file path=ppt/slides/_rels/slide9.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1.xml"/><Relationship Id="rId5" Type="http://schemas.openxmlformats.org/officeDocument/2006/relationships/chart" Target="../charts/chart12.xml"/><Relationship Id="rId4" Type="http://schemas.openxmlformats.org/officeDocument/2006/relationships/chart" Target="../charts/char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2BB49-7213-49A7-2ED4-5965BB079CAD}"/>
              </a:ext>
            </a:extLst>
          </p:cNvPr>
          <p:cNvSpPr>
            <a:spLocks noGrp="1"/>
          </p:cNvSpPr>
          <p:nvPr>
            <p:ph type="ctrTitle"/>
          </p:nvPr>
        </p:nvSpPr>
        <p:spPr>
          <a:xfrm>
            <a:off x="1187038" y="2294021"/>
            <a:ext cx="10547761" cy="1280202"/>
          </a:xfrm>
        </p:spPr>
        <p:txBody>
          <a:bodyPr/>
          <a:lstStyle/>
          <a:p>
            <a:r>
              <a:rPr lang="en-US" dirty="0"/>
              <a:t>Superstore Assignment</a:t>
            </a:r>
            <a:endParaRPr lang="en-IN" dirty="0"/>
          </a:p>
        </p:txBody>
      </p:sp>
      <p:sp>
        <p:nvSpPr>
          <p:cNvPr id="3" name="Subtitle 2">
            <a:extLst>
              <a:ext uri="{FF2B5EF4-FFF2-40B4-BE49-F238E27FC236}">
                <a16:creationId xmlns:a16="http://schemas.microsoft.com/office/drawing/2014/main" id="{7ED363EC-1ED8-8588-A259-9DEBD82F3381}"/>
              </a:ext>
            </a:extLst>
          </p:cNvPr>
          <p:cNvSpPr>
            <a:spLocks noGrp="1"/>
          </p:cNvSpPr>
          <p:nvPr>
            <p:ph type="subTitle" idx="1"/>
          </p:nvPr>
        </p:nvSpPr>
        <p:spPr>
          <a:xfrm>
            <a:off x="7940766" y="5443128"/>
            <a:ext cx="8825658" cy="861420"/>
          </a:xfrm>
        </p:spPr>
        <p:txBody>
          <a:bodyPr/>
          <a:lstStyle/>
          <a:p>
            <a:r>
              <a:rPr lang="en-US" dirty="0">
                <a:solidFill>
                  <a:schemeClr val="tx1"/>
                </a:solidFill>
              </a:rPr>
              <a:t>Aakash kumar</a:t>
            </a:r>
            <a:endParaRPr lang="en-IN" dirty="0">
              <a:solidFill>
                <a:schemeClr val="tx1"/>
              </a:solidFill>
            </a:endParaRPr>
          </a:p>
        </p:txBody>
      </p:sp>
    </p:spTree>
    <p:extLst>
      <p:ext uri="{BB962C8B-B14F-4D97-AF65-F5344CB8AC3E}">
        <p14:creationId xmlns:p14="http://schemas.microsoft.com/office/powerpoint/2010/main" val="155729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1C950BCB-4FBF-2096-74C3-53FB8CCE660E}"/>
              </a:ext>
            </a:extLst>
          </p:cNvPr>
          <p:cNvGraphicFramePr>
            <a:graphicFrameLocks/>
          </p:cNvGraphicFramePr>
          <p:nvPr>
            <p:extLst>
              <p:ext uri="{D42A27DB-BD31-4B8C-83A1-F6EECF244321}">
                <p14:modId xmlns:p14="http://schemas.microsoft.com/office/powerpoint/2010/main" val="686856122"/>
              </p:ext>
            </p:extLst>
          </p:nvPr>
        </p:nvGraphicFramePr>
        <p:xfrm>
          <a:off x="3232484" y="1824790"/>
          <a:ext cx="5366085" cy="3340768"/>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BE7820D5-BF1E-DF8A-0E32-D845C24FAD05}"/>
              </a:ext>
            </a:extLst>
          </p:cNvPr>
          <p:cNvSpPr txBox="1"/>
          <p:nvPr/>
        </p:nvSpPr>
        <p:spPr>
          <a:xfrm>
            <a:off x="3144252" y="385011"/>
            <a:ext cx="6168190"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Total Return % of Product Shipment</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1231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7D9B6DA-EE46-6F6E-2DE5-D4C994CCEF5D}"/>
              </a:ext>
            </a:extLst>
          </p:cNvPr>
          <p:cNvSpPr txBox="1"/>
          <p:nvPr/>
        </p:nvSpPr>
        <p:spPr>
          <a:xfrm>
            <a:off x="1179095" y="579358"/>
            <a:ext cx="10668000" cy="6278642"/>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To Conclude</a:t>
            </a:r>
          </a:p>
          <a:p>
            <a:endParaRPr lang="en-IN" dirty="0"/>
          </a:p>
          <a:p>
            <a:endParaRPr lang="en-IN" dirty="0"/>
          </a:p>
          <a:p>
            <a:pPr marL="285750" indent="-285750">
              <a:buFont typeface="Wingdings" panose="05000000000000000000" pitchFamily="2" charset="2"/>
              <a:buChar char="ü"/>
            </a:pPr>
            <a:r>
              <a:rPr lang="en-US" dirty="0"/>
              <a:t>Annual profit peaks fluctuate, demanding thorough analysis to identify optimal periods. Varied traffic volumes managed by zonal managers underscore the need for comparative data analysis to discern the busiest regions. </a:t>
            </a:r>
          </a:p>
          <a:p>
            <a:endParaRPr lang="en-US" dirty="0"/>
          </a:p>
          <a:p>
            <a:pPr marL="285750" indent="-285750">
              <a:buFont typeface="Wingdings" panose="05000000000000000000" pitchFamily="2" charset="2"/>
              <a:buChar char="ü"/>
            </a:pPr>
            <a:r>
              <a:rPr lang="en-US" dirty="0"/>
              <a:t>In 2015, a specific zone under a manager's leadership garnered the highest profit, indicating managerial influence. Examining order density distribution across states is crucial for informed resource allocation and operational planning, facilitating efficient logistics and customer service management.</a:t>
            </a:r>
          </a:p>
          <a:p>
            <a:endParaRPr lang="en-US" dirty="0"/>
          </a:p>
          <a:p>
            <a:pPr marL="285750" indent="-285750">
              <a:buFont typeface="Wingdings" panose="05000000000000000000" pitchFamily="2" charset="2"/>
              <a:buChar char="ü"/>
            </a:pPr>
            <a:r>
              <a:rPr lang="en-US" dirty="0"/>
              <a:t>Looking into the distribution of shipment modes by zone category reveals which shipment modes are most frequently used in each zone category, followed by other shipment modes.</a:t>
            </a:r>
          </a:p>
          <a:p>
            <a:endParaRPr lang="en-US" dirty="0"/>
          </a:p>
          <a:p>
            <a:pPr marL="285750" indent="-285750">
              <a:buFont typeface="Wingdings" panose="05000000000000000000" pitchFamily="2" charset="2"/>
              <a:buChar char="ü"/>
            </a:pPr>
            <a:r>
              <a:rPr lang="en-US" dirty="0"/>
              <a:t>When all sector contributions are compared, the consumer segment contributes the highest percentage of any segment. A return rate of 5.91% indicates a relatively low frequency of product returns in superstore operations.</a:t>
            </a:r>
          </a:p>
          <a:p>
            <a:endParaRPr lang="en-IN" dirty="0"/>
          </a:p>
          <a:p>
            <a:endParaRPr lang="en-IN" dirty="0"/>
          </a:p>
          <a:p>
            <a:r>
              <a:rPr lang="en-IN" dirty="0"/>
              <a:t>	</a:t>
            </a:r>
          </a:p>
          <a:p>
            <a:r>
              <a:rPr lang="en-IN" dirty="0"/>
              <a:t>	</a:t>
            </a:r>
          </a:p>
        </p:txBody>
      </p:sp>
    </p:spTree>
    <p:extLst>
      <p:ext uri="{BB962C8B-B14F-4D97-AF65-F5344CB8AC3E}">
        <p14:creationId xmlns:p14="http://schemas.microsoft.com/office/powerpoint/2010/main" val="1959349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7D9B6DA-EE46-6F6E-2DE5-D4C994CCEF5D}"/>
              </a:ext>
            </a:extLst>
          </p:cNvPr>
          <p:cNvSpPr txBox="1"/>
          <p:nvPr/>
        </p:nvSpPr>
        <p:spPr>
          <a:xfrm>
            <a:off x="4162926" y="2552537"/>
            <a:ext cx="10668000" cy="1569660"/>
          </a:xfrm>
          <a:prstGeom prst="rect">
            <a:avLst/>
          </a:prstGeom>
          <a:noFill/>
        </p:spPr>
        <p:txBody>
          <a:bodyPr wrap="square" rtlCol="0">
            <a:spAutoFit/>
          </a:bodyPr>
          <a:lstStyle/>
          <a:p>
            <a:r>
              <a:rPr lang="en-US" sz="4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rPr>
              <a:t>Thank You</a:t>
            </a:r>
            <a:endParaRPr lang="en-IN" sz="4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Times New Roman" panose="02020603050405020304" pitchFamily="18" charset="0"/>
              <a:cs typeface="Times New Roman" panose="02020603050405020304" pitchFamily="18" charset="0"/>
            </a:endParaRPr>
          </a:p>
          <a:p>
            <a:endParaRPr lang="en-IN" sz="4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989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2BB49-7213-49A7-2ED4-5965BB079CAD}"/>
              </a:ext>
            </a:extLst>
          </p:cNvPr>
          <p:cNvSpPr>
            <a:spLocks noGrp="1"/>
          </p:cNvSpPr>
          <p:nvPr>
            <p:ph type="ctrTitle"/>
          </p:nvPr>
        </p:nvSpPr>
        <p:spPr>
          <a:xfrm>
            <a:off x="842133" y="633663"/>
            <a:ext cx="4580099" cy="1280202"/>
          </a:xfrm>
        </p:spPr>
        <p:txBody>
          <a:bodyPr/>
          <a:lstStyle/>
          <a:p>
            <a:r>
              <a:rPr lang="en-US" dirty="0">
                <a:latin typeface="Times New Roman" panose="02020603050405020304" pitchFamily="18" charset="0"/>
                <a:cs typeface="Times New Roman" panose="02020603050405020304" pitchFamily="18" charset="0"/>
              </a:rPr>
              <a:t>Agenda</a:t>
            </a:r>
            <a:endParaRPr lang="en-IN" dirty="0">
              <a:latin typeface="Times New Roman" panose="02020603050405020304" pitchFamily="18" charset="0"/>
              <a:cs typeface="Times New Roman" panose="02020603050405020304" pitchFamily="18" charset="0"/>
            </a:endParaRPr>
          </a:p>
        </p:txBody>
      </p:sp>
      <p:sp>
        <p:nvSpPr>
          <p:cNvPr id="5" name="Subtitle 4">
            <a:extLst>
              <a:ext uri="{FF2B5EF4-FFF2-40B4-BE49-F238E27FC236}">
                <a16:creationId xmlns:a16="http://schemas.microsoft.com/office/drawing/2014/main" id="{DCC6C5E1-45F9-20E2-7910-EE2271B7F6B2}"/>
              </a:ext>
            </a:extLst>
          </p:cNvPr>
          <p:cNvSpPr>
            <a:spLocks noGrp="1"/>
          </p:cNvSpPr>
          <p:nvPr>
            <p:ph type="subTitle" idx="1"/>
          </p:nvPr>
        </p:nvSpPr>
        <p:spPr>
          <a:xfrm>
            <a:off x="1764555" y="2338980"/>
            <a:ext cx="8825658" cy="861420"/>
          </a:xfrm>
        </p:spPr>
        <p:txBody>
          <a:bodyPr>
            <a:noAutofit/>
          </a:bodyPr>
          <a:lstStyle/>
          <a:p>
            <a:pPr marL="342900" indent="-342900">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Annual profit peaks vary : analysis is necessary to pinpoint the most profitable time. </a:t>
            </a:r>
          </a:p>
          <a:p>
            <a:pPr marL="342900" indent="-342900">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Zonal managers handle different traffic volumes : data comparison reveals the busiest. </a:t>
            </a:r>
          </a:p>
          <a:p>
            <a:pPr marL="342900" indent="-342900">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In 2015, Zone led by Manager yielded the highest profit. </a:t>
            </a:r>
          </a:p>
          <a:p>
            <a:pPr marL="342900" indent="-342900">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Order density across states requires distribution examination.</a:t>
            </a:r>
          </a:p>
          <a:p>
            <a:pPr marL="342900" indent="-34290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3 more extra insights which help to grow business</a:t>
            </a: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69511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2BB49-7213-49A7-2ED4-5965BB079CAD}"/>
              </a:ext>
            </a:extLst>
          </p:cNvPr>
          <p:cNvSpPr>
            <a:spLocks noGrp="1"/>
          </p:cNvSpPr>
          <p:nvPr>
            <p:ph type="ctrTitle"/>
          </p:nvPr>
        </p:nvSpPr>
        <p:spPr>
          <a:xfrm>
            <a:off x="1291312" y="16042"/>
            <a:ext cx="9545130" cy="694664"/>
          </a:xfrm>
        </p:spPr>
        <p:txBody>
          <a:bodyPr/>
          <a:lstStyle/>
          <a:p>
            <a:r>
              <a:rPr lang="en-US" sz="2400" b="1" dirty="0">
                <a:latin typeface="Times New Roman" panose="02020603050405020304" pitchFamily="18" charset="0"/>
                <a:cs typeface="Times New Roman" panose="02020603050405020304" pitchFamily="18" charset="0"/>
              </a:rPr>
              <a:t>Is there any time of the year when the company makes most profit?</a:t>
            </a:r>
            <a:endParaRPr lang="en-IN" sz="2400" b="1" dirty="0">
              <a:latin typeface="Times New Roman" panose="02020603050405020304" pitchFamily="18" charset="0"/>
              <a:cs typeface="Times New Roman" panose="02020603050405020304" pitchFamily="18" charset="0"/>
            </a:endParaRPr>
          </a:p>
        </p:txBody>
      </p:sp>
      <p:graphicFrame>
        <p:nvGraphicFramePr>
          <p:cNvPr id="3" name="Chart 2">
            <a:extLst>
              <a:ext uri="{FF2B5EF4-FFF2-40B4-BE49-F238E27FC236}">
                <a16:creationId xmlns:a16="http://schemas.microsoft.com/office/drawing/2014/main" id="{09CEB2C1-DF90-357D-F4CE-BB20C5F31FF0}"/>
              </a:ext>
            </a:extLst>
          </p:cNvPr>
          <p:cNvGraphicFramePr>
            <a:graphicFrameLocks/>
          </p:cNvGraphicFramePr>
          <p:nvPr>
            <p:extLst>
              <p:ext uri="{D42A27DB-BD31-4B8C-83A1-F6EECF244321}">
                <p14:modId xmlns:p14="http://schemas.microsoft.com/office/powerpoint/2010/main" val="2607489385"/>
              </p:ext>
            </p:extLst>
          </p:nvPr>
        </p:nvGraphicFramePr>
        <p:xfrm>
          <a:off x="4182276" y="1193033"/>
          <a:ext cx="8009724" cy="4838800"/>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BCFF6FF1-8A12-67D4-121D-EC2A84F5AECC}"/>
              </a:ext>
            </a:extLst>
          </p:cNvPr>
          <p:cNvSpPr txBox="1"/>
          <p:nvPr/>
        </p:nvSpPr>
        <p:spPr>
          <a:xfrm>
            <a:off x="96253" y="1227221"/>
            <a:ext cx="3842084" cy="2554545"/>
          </a:xfrm>
          <a:prstGeom prst="rect">
            <a:avLst/>
          </a:prstGeom>
          <a:noFill/>
        </p:spPr>
        <p:txBody>
          <a:bodyPr wrap="square" rtlCol="0">
            <a:spAutoFit/>
          </a:bodyPr>
          <a:lstStyle/>
          <a:p>
            <a:pPr algn="l"/>
            <a:r>
              <a:rPr lang="en-US" sz="1600" b="0" i="0" dirty="0">
                <a:solidFill>
                  <a:srgbClr val="ECECEC"/>
                </a:solidFill>
                <a:effectLst/>
                <a:latin typeface="Times New Roman" panose="02020603050405020304" pitchFamily="18" charset="0"/>
                <a:cs typeface="Times New Roman" panose="02020603050405020304" pitchFamily="18" charset="0"/>
              </a:rPr>
              <a:t>Profit analysis reveals recurring peaks in specific months across the years:</a:t>
            </a:r>
          </a:p>
          <a:p>
            <a:pPr algn="l">
              <a:buFont typeface="Arial" panose="020B0604020202020204" pitchFamily="34" charset="0"/>
              <a:buChar char="•"/>
            </a:pPr>
            <a:r>
              <a:rPr lang="en-US" sz="1600" b="0" i="0" dirty="0">
                <a:solidFill>
                  <a:srgbClr val="ECECEC"/>
                </a:solidFill>
                <a:effectLst/>
                <a:latin typeface="Times New Roman" panose="02020603050405020304" pitchFamily="18" charset="0"/>
                <a:cs typeface="Times New Roman" panose="02020603050405020304" pitchFamily="18" charset="0"/>
              </a:rPr>
              <a:t>November - 2014, 2015</a:t>
            </a:r>
          </a:p>
          <a:p>
            <a:pPr algn="l">
              <a:buFont typeface="Arial" panose="020B0604020202020204" pitchFamily="34" charset="0"/>
              <a:buChar char="•"/>
            </a:pPr>
            <a:r>
              <a:rPr lang="en-US" sz="1600" b="0" i="0" dirty="0">
                <a:solidFill>
                  <a:srgbClr val="ECECEC"/>
                </a:solidFill>
                <a:effectLst/>
                <a:latin typeface="Times New Roman" panose="02020603050405020304" pitchFamily="18" charset="0"/>
                <a:cs typeface="Times New Roman" panose="02020603050405020304" pitchFamily="18" charset="0"/>
              </a:rPr>
              <a:t>October - 2016</a:t>
            </a:r>
          </a:p>
          <a:p>
            <a:pPr algn="l">
              <a:buFont typeface="Arial" panose="020B0604020202020204" pitchFamily="34" charset="0"/>
              <a:buChar char="•"/>
            </a:pPr>
            <a:r>
              <a:rPr lang="en-US" sz="1600" b="0" i="0" dirty="0">
                <a:solidFill>
                  <a:srgbClr val="ECECEC"/>
                </a:solidFill>
                <a:effectLst/>
                <a:latin typeface="Times New Roman" panose="02020603050405020304" pitchFamily="18" charset="0"/>
                <a:cs typeface="Times New Roman" panose="02020603050405020304" pitchFamily="18" charset="0"/>
              </a:rPr>
              <a:t>March - 2017 </a:t>
            </a:r>
          </a:p>
          <a:p>
            <a:pPr algn="l"/>
            <a:endParaRPr lang="en-US" sz="1600" b="0" i="0" dirty="0">
              <a:solidFill>
                <a:srgbClr val="ECECEC"/>
              </a:solidFill>
              <a:effectLst/>
              <a:latin typeface="Times New Roman" panose="02020603050405020304" pitchFamily="18" charset="0"/>
              <a:cs typeface="Times New Roman" panose="02020603050405020304" pitchFamily="18" charset="0"/>
            </a:endParaRPr>
          </a:p>
          <a:p>
            <a:pPr algn="l"/>
            <a:r>
              <a:rPr lang="en-US" sz="1600" dirty="0">
                <a:solidFill>
                  <a:srgbClr val="ECECEC"/>
                </a:solidFill>
                <a:latin typeface="Times New Roman" panose="02020603050405020304" pitchFamily="18" charset="0"/>
                <a:cs typeface="Times New Roman" panose="02020603050405020304" pitchFamily="18" charset="0"/>
              </a:rPr>
              <a:t>T</a:t>
            </a:r>
            <a:r>
              <a:rPr lang="en-US" sz="1600" b="0" i="0" dirty="0">
                <a:solidFill>
                  <a:srgbClr val="ECECEC"/>
                </a:solidFill>
                <a:effectLst/>
                <a:latin typeface="Times New Roman" panose="02020603050405020304" pitchFamily="18" charset="0"/>
                <a:cs typeface="Times New Roman" panose="02020603050405020304" pitchFamily="18" charset="0"/>
              </a:rPr>
              <a:t>hese seasonal patterns can inform strategic planning, enabling resource allocation and targeted marketing efforts to capitalize on peak profitability periods.</a:t>
            </a:r>
          </a:p>
        </p:txBody>
      </p:sp>
      <p:sp>
        <p:nvSpPr>
          <p:cNvPr id="6" name="TextBox 5">
            <a:extLst>
              <a:ext uri="{FF2B5EF4-FFF2-40B4-BE49-F238E27FC236}">
                <a16:creationId xmlns:a16="http://schemas.microsoft.com/office/drawing/2014/main" id="{18A88323-C270-E55D-0438-977B8DC1C3BD}"/>
              </a:ext>
            </a:extLst>
          </p:cNvPr>
          <p:cNvSpPr txBox="1"/>
          <p:nvPr/>
        </p:nvSpPr>
        <p:spPr>
          <a:xfrm>
            <a:off x="128337" y="4219074"/>
            <a:ext cx="3633537" cy="1569660"/>
          </a:xfrm>
          <a:prstGeom prst="rect">
            <a:avLst/>
          </a:prstGeom>
          <a:noFill/>
        </p:spPr>
        <p:txBody>
          <a:bodyPr wrap="square" rtlCol="0">
            <a:spAutoFit/>
          </a:bodyPr>
          <a:lstStyle/>
          <a:p>
            <a:r>
              <a:rPr lang="en-US" sz="1600" b="0" i="0" dirty="0">
                <a:solidFill>
                  <a:srgbClr val="ECECEC"/>
                </a:solidFill>
                <a:effectLst/>
                <a:latin typeface="Times New Roman" panose="02020603050405020304" pitchFamily="18" charset="0"/>
                <a:cs typeface="Times New Roman" panose="02020603050405020304" pitchFamily="18" charset="0"/>
              </a:rPr>
              <a:t>Analysis indicates the last quarter consistently yields the highest profit/loss percentage. This insight can guide strategic decision-making, emphasizing resource allocation and planning to maximize profitability during this period.</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6360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2BB49-7213-49A7-2ED4-5965BB079CAD}"/>
              </a:ext>
            </a:extLst>
          </p:cNvPr>
          <p:cNvSpPr>
            <a:spLocks noGrp="1"/>
          </p:cNvSpPr>
          <p:nvPr>
            <p:ph type="ctrTitle"/>
          </p:nvPr>
        </p:nvSpPr>
        <p:spPr>
          <a:xfrm>
            <a:off x="2446343" y="0"/>
            <a:ext cx="6729741" cy="694664"/>
          </a:xfrm>
        </p:spPr>
        <p:txBody>
          <a:bodyPr/>
          <a:lstStyle/>
          <a:p>
            <a:r>
              <a:rPr lang="en-US" sz="2400" b="1" dirty="0">
                <a:latin typeface="Times New Roman" panose="02020603050405020304" pitchFamily="18" charset="0"/>
                <a:cs typeface="Times New Roman" panose="02020603050405020304" pitchFamily="18" charset="0"/>
              </a:rPr>
              <a:t>Which Zonal manager deals with most traffic?</a:t>
            </a:r>
            <a:endParaRPr lang="en-IN" sz="24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BCFF6FF1-8A12-67D4-121D-EC2A84F5AECC}"/>
              </a:ext>
            </a:extLst>
          </p:cNvPr>
          <p:cNvSpPr txBox="1"/>
          <p:nvPr/>
        </p:nvSpPr>
        <p:spPr>
          <a:xfrm>
            <a:off x="433135" y="2350168"/>
            <a:ext cx="5285873" cy="2277547"/>
          </a:xfrm>
          <a:prstGeom prst="rect">
            <a:avLst/>
          </a:prstGeom>
          <a:noFill/>
        </p:spPr>
        <p:txBody>
          <a:bodyPr wrap="square" rtlCol="0">
            <a:spAutoFit/>
          </a:bodyPr>
          <a:lstStyle/>
          <a:p>
            <a:pPr marL="285750" indent="-285750" algn="l">
              <a:buFont typeface="Wingdings" panose="05000000000000000000" pitchFamily="2" charset="2"/>
              <a:buChar char="ü"/>
            </a:pPr>
            <a:br>
              <a:rPr lang="en-US" sz="1600" dirty="0"/>
            </a:br>
            <a:r>
              <a:rPr lang="en-US" b="0" i="0" dirty="0">
                <a:solidFill>
                  <a:srgbClr val="ECECEC"/>
                </a:solidFill>
                <a:effectLst/>
                <a:latin typeface="Times New Roman" panose="02020603050405020304" pitchFamily="18" charset="0"/>
                <a:cs typeface="Times New Roman" panose="02020603050405020304" pitchFamily="18" charset="0"/>
              </a:rPr>
              <a:t>Anna Andreadi manages the highest traffic volume at 32%, followed by Chuck Magee at 28%, Kelly Williams at 24% and Cassandra Brandow at 16%. </a:t>
            </a:r>
          </a:p>
          <a:p>
            <a:pPr marL="285750" indent="-285750" algn="l">
              <a:buFont typeface="Wingdings" panose="05000000000000000000" pitchFamily="2" charset="2"/>
              <a:buChar char="ü"/>
            </a:pPr>
            <a:endParaRPr lang="en-US" dirty="0">
              <a:solidFill>
                <a:srgbClr val="ECECEC"/>
              </a:solidFill>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ü"/>
            </a:pPr>
            <a:r>
              <a:rPr lang="en-US" b="0" i="0" dirty="0">
                <a:solidFill>
                  <a:srgbClr val="ECECEC"/>
                </a:solidFill>
                <a:effectLst/>
                <a:latin typeface="Times New Roman" panose="02020603050405020304" pitchFamily="18" charset="0"/>
                <a:cs typeface="Times New Roman" panose="02020603050405020304" pitchFamily="18" charset="0"/>
              </a:rPr>
              <a:t>This distribution underscores the varying workload of zonal managers, essential for resource allocation and operational efficiency.</a:t>
            </a:r>
          </a:p>
        </p:txBody>
      </p:sp>
      <p:graphicFrame>
        <p:nvGraphicFramePr>
          <p:cNvPr id="3" name="Chart 2">
            <a:extLst>
              <a:ext uri="{FF2B5EF4-FFF2-40B4-BE49-F238E27FC236}">
                <a16:creationId xmlns:a16="http://schemas.microsoft.com/office/drawing/2014/main" id="{7DD0CAFF-1D1E-C4BB-DD1D-0BB74C457332}"/>
              </a:ext>
            </a:extLst>
          </p:cNvPr>
          <p:cNvGraphicFramePr>
            <a:graphicFrameLocks/>
          </p:cNvGraphicFramePr>
          <p:nvPr>
            <p:extLst>
              <p:ext uri="{D42A27DB-BD31-4B8C-83A1-F6EECF244321}">
                <p14:modId xmlns:p14="http://schemas.microsoft.com/office/powerpoint/2010/main" val="173817926"/>
              </p:ext>
            </p:extLst>
          </p:nvPr>
        </p:nvGraphicFramePr>
        <p:xfrm>
          <a:off x="6240379" y="1592179"/>
          <a:ext cx="5775158" cy="3886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42156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2BB49-7213-49A7-2ED4-5965BB079CAD}"/>
              </a:ext>
            </a:extLst>
          </p:cNvPr>
          <p:cNvSpPr>
            <a:spLocks noGrp="1"/>
          </p:cNvSpPr>
          <p:nvPr>
            <p:ph type="ctrTitle"/>
          </p:nvPr>
        </p:nvSpPr>
        <p:spPr>
          <a:xfrm>
            <a:off x="1443791" y="176463"/>
            <a:ext cx="8991600" cy="694664"/>
          </a:xfrm>
        </p:spPr>
        <p:txBody>
          <a:bodyPr/>
          <a:lstStyle/>
          <a:p>
            <a:r>
              <a:rPr lang="en-US" sz="2400" b="1" dirty="0">
                <a:latin typeface="Times New Roman" panose="02020603050405020304" pitchFamily="18" charset="0"/>
                <a:cs typeface="Times New Roman" panose="02020603050405020304" pitchFamily="18" charset="0"/>
              </a:rPr>
              <a:t>In 2015 which zone and which zonal manager made most profit?</a:t>
            </a:r>
            <a:endParaRPr lang="en-IN" sz="24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BCFF6FF1-8A12-67D4-121D-EC2A84F5AECC}"/>
              </a:ext>
            </a:extLst>
          </p:cNvPr>
          <p:cNvSpPr txBox="1"/>
          <p:nvPr/>
        </p:nvSpPr>
        <p:spPr>
          <a:xfrm>
            <a:off x="433135" y="2189747"/>
            <a:ext cx="5430254" cy="2585323"/>
          </a:xfrm>
          <a:prstGeom prst="rect">
            <a:avLst/>
          </a:prstGeom>
          <a:noFill/>
        </p:spPr>
        <p:txBody>
          <a:bodyPr wrap="square" rtlCol="0">
            <a:spAutoFit/>
          </a:bodyPr>
          <a:lstStyle/>
          <a:p>
            <a:pPr marL="285750" indent="-285750" algn="l">
              <a:buFont typeface="Wingdings" panose="05000000000000000000" pitchFamily="2" charset="2"/>
              <a:buChar char="ü"/>
            </a:pPr>
            <a:r>
              <a:rPr lang="en-US" b="0" i="0" dirty="0">
                <a:solidFill>
                  <a:srgbClr val="ECECEC"/>
                </a:solidFill>
                <a:effectLst/>
                <a:latin typeface="Times New Roman" panose="02020603050405020304" pitchFamily="18" charset="0"/>
                <a:cs typeface="Times New Roman" panose="02020603050405020304" pitchFamily="18" charset="0"/>
              </a:rPr>
              <a:t>In 2015, Chuck Magee from the East zone achieved the highest profit margin of 34%.</a:t>
            </a:r>
          </a:p>
          <a:p>
            <a:pPr marL="285750" indent="-285750" algn="l">
              <a:buFont typeface="Wingdings" panose="05000000000000000000" pitchFamily="2" charset="2"/>
              <a:buChar char="ü"/>
            </a:pPr>
            <a:endParaRPr lang="en-US" b="0" i="0" dirty="0">
              <a:solidFill>
                <a:srgbClr val="ECECEC"/>
              </a:solidFill>
              <a:effectLst/>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ü"/>
            </a:pPr>
            <a:r>
              <a:rPr lang="en-US" b="0" i="0" dirty="0">
                <a:solidFill>
                  <a:srgbClr val="ECECEC"/>
                </a:solidFill>
                <a:effectLst/>
                <a:latin typeface="Times New Roman" panose="02020603050405020304" pitchFamily="18" charset="0"/>
                <a:cs typeface="Times New Roman" panose="02020603050405020304" pitchFamily="18" charset="0"/>
              </a:rPr>
              <a:t>Anna Andreadi led the West zone with 33% profit, demonstrating robust performance. </a:t>
            </a:r>
          </a:p>
          <a:p>
            <a:pPr marL="285750" indent="-285750" algn="l">
              <a:buFont typeface="Wingdings" panose="05000000000000000000" pitchFamily="2" charset="2"/>
              <a:buChar char="ü"/>
            </a:pPr>
            <a:endParaRPr lang="en-US" b="0" i="0" dirty="0">
              <a:solidFill>
                <a:srgbClr val="ECECEC"/>
              </a:solidFill>
              <a:effectLst/>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ü"/>
            </a:pPr>
            <a:r>
              <a:rPr lang="en-US" b="0" i="0" dirty="0">
                <a:solidFill>
                  <a:srgbClr val="ECECEC"/>
                </a:solidFill>
                <a:effectLst/>
                <a:latin typeface="Times New Roman" panose="02020603050405020304" pitchFamily="18" charset="0"/>
                <a:cs typeface="Times New Roman" panose="02020603050405020304" pitchFamily="18" charset="0"/>
              </a:rPr>
              <a:t>Other zones, represented by Kelly Williams in the Central zone with 19% and Cassandra Brandow in the South zone with 14%, contributed moderately.</a:t>
            </a:r>
            <a:endParaRPr lang="en-US" dirty="0">
              <a:solidFill>
                <a:srgbClr val="ECECEC"/>
              </a:solidFill>
              <a:latin typeface="Times New Roman" panose="02020603050405020304" pitchFamily="18" charset="0"/>
              <a:cs typeface="Times New Roman" panose="02020603050405020304" pitchFamily="18" charset="0"/>
            </a:endParaRPr>
          </a:p>
        </p:txBody>
      </p:sp>
      <p:graphicFrame>
        <p:nvGraphicFramePr>
          <p:cNvPr id="3" name="Chart 2">
            <a:extLst>
              <a:ext uri="{FF2B5EF4-FFF2-40B4-BE49-F238E27FC236}">
                <a16:creationId xmlns:a16="http://schemas.microsoft.com/office/drawing/2014/main" id="{C3410600-FA7C-C961-A7BC-CBD629BF9100}"/>
              </a:ext>
            </a:extLst>
          </p:cNvPr>
          <p:cNvGraphicFramePr>
            <a:graphicFrameLocks/>
          </p:cNvGraphicFramePr>
          <p:nvPr>
            <p:extLst>
              <p:ext uri="{D42A27DB-BD31-4B8C-83A1-F6EECF244321}">
                <p14:modId xmlns:p14="http://schemas.microsoft.com/office/powerpoint/2010/main" val="165242015"/>
              </p:ext>
            </p:extLst>
          </p:nvPr>
        </p:nvGraphicFramePr>
        <p:xfrm>
          <a:off x="5756909" y="1402981"/>
          <a:ext cx="6202479" cy="421175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010368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2BB49-7213-49A7-2ED4-5965BB079CAD}"/>
              </a:ext>
            </a:extLst>
          </p:cNvPr>
          <p:cNvSpPr>
            <a:spLocks noGrp="1"/>
          </p:cNvSpPr>
          <p:nvPr>
            <p:ph type="ctrTitle"/>
          </p:nvPr>
        </p:nvSpPr>
        <p:spPr>
          <a:xfrm>
            <a:off x="1965160" y="72189"/>
            <a:ext cx="8165430" cy="694664"/>
          </a:xfrm>
        </p:spPr>
        <p:txBody>
          <a:bodyPr/>
          <a:lstStyle/>
          <a:p>
            <a:r>
              <a:rPr lang="en-US" sz="2400" b="1" dirty="0">
                <a:latin typeface="Times New Roman" panose="02020603050405020304" pitchFamily="18" charset="0"/>
                <a:cs typeface="Times New Roman" panose="02020603050405020304" pitchFamily="18" charset="0"/>
              </a:rPr>
              <a:t>How is the order density distributed amongst the states?</a:t>
            </a:r>
            <a:endParaRPr lang="en-IN" sz="2400" b="1" dirty="0">
              <a:latin typeface="Times New Roman" panose="02020603050405020304" pitchFamily="18" charset="0"/>
              <a:cs typeface="Times New Roman" panose="02020603050405020304" pitchFamily="18" charset="0"/>
            </a:endParaRPr>
          </a:p>
        </p:txBody>
      </p:sp>
      <p:graphicFrame>
        <p:nvGraphicFramePr>
          <p:cNvPr id="7" name="Chart 6">
            <a:extLst>
              <a:ext uri="{FF2B5EF4-FFF2-40B4-BE49-F238E27FC236}">
                <a16:creationId xmlns:a16="http://schemas.microsoft.com/office/drawing/2014/main" id="{70979266-7F8F-A477-AC74-D6AB9FF46FE2}"/>
              </a:ext>
            </a:extLst>
          </p:cNvPr>
          <p:cNvGraphicFramePr>
            <a:graphicFrameLocks/>
          </p:cNvGraphicFramePr>
          <p:nvPr>
            <p:extLst>
              <p:ext uri="{D42A27DB-BD31-4B8C-83A1-F6EECF244321}">
                <p14:modId xmlns:p14="http://schemas.microsoft.com/office/powerpoint/2010/main" val="2564219970"/>
              </p:ext>
            </p:extLst>
          </p:nvPr>
        </p:nvGraphicFramePr>
        <p:xfrm>
          <a:off x="0" y="937961"/>
          <a:ext cx="12192000" cy="4051133"/>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3FCA6F54-555D-0E43-8E1A-74220F01042B}"/>
              </a:ext>
            </a:extLst>
          </p:cNvPr>
          <p:cNvSpPr txBox="1"/>
          <p:nvPr/>
        </p:nvSpPr>
        <p:spPr>
          <a:xfrm>
            <a:off x="176463" y="5277853"/>
            <a:ext cx="11798969" cy="1200329"/>
          </a:xfrm>
          <a:prstGeom prst="rect">
            <a:avLst/>
          </a:prstGeom>
          <a:noFill/>
        </p:spPr>
        <p:txBody>
          <a:bodyPr wrap="square" rtlCol="0">
            <a:spAutoFit/>
          </a:bodyPr>
          <a:lstStyle/>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The top 20 density distribution contribution are displayed in the above graphic with California having the greatest order density ever recorded (20.38% of the highest individual distribution across all states).</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New York, Texas, Pennsylvania, Illinois and so forth come next.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5657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AF01E-C7CB-1B47-D308-1EE2D5E37E02}"/>
              </a:ext>
            </a:extLst>
          </p:cNvPr>
          <p:cNvSpPr>
            <a:spLocks noGrp="1"/>
          </p:cNvSpPr>
          <p:nvPr>
            <p:ph type="title"/>
          </p:nvPr>
        </p:nvSpPr>
        <p:spPr>
          <a:xfrm>
            <a:off x="646111" y="452718"/>
            <a:ext cx="9829384" cy="1007114"/>
          </a:xfrm>
        </p:spPr>
        <p:txBody>
          <a:bodyPr/>
          <a:lstStyle/>
          <a:p>
            <a:r>
              <a:rPr lang="en-US" sz="3600" dirty="0"/>
              <a:t>3 More Insights which help to grow business </a:t>
            </a:r>
            <a:endParaRPr lang="en-IN" sz="3600" dirty="0"/>
          </a:p>
        </p:txBody>
      </p:sp>
      <p:sp>
        <p:nvSpPr>
          <p:cNvPr id="3" name="Content Placeholder 2">
            <a:extLst>
              <a:ext uri="{FF2B5EF4-FFF2-40B4-BE49-F238E27FC236}">
                <a16:creationId xmlns:a16="http://schemas.microsoft.com/office/drawing/2014/main" id="{44B66279-B023-6B3B-6F71-84C54D8DCE5A}"/>
              </a:ext>
            </a:extLst>
          </p:cNvPr>
          <p:cNvSpPr>
            <a:spLocks noGrp="1"/>
          </p:cNvSpPr>
          <p:nvPr>
            <p:ph idx="1"/>
          </p:nvPr>
        </p:nvSpPr>
        <p:spPr>
          <a:xfrm>
            <a:off x="858254" y="1235243"/>
            <a:ext cx="9215664" cy="5494420"/>
          </a:xfrm>
        </p:spPr>
        <p:txBody>
          <a:bodyPr>
            <a:normAutofit/>
          </a:bodyPr>
          <a:lstStyle/>
          <a:p>
            <a:pPr marL="0" indent="0">
              <a:buNone/>
            </a:pPr>
            <a:r>
              <a:rPr lang="en-US" b="1" dirty="0"/>
              <a:t>Insight 1 (Refer Page 8)</a:t>
            </a:r>
          </a:p>
          <a:p>
            <a:pPr>
              <a:buFont typeface="Wingdings" panose="05000000000000000000" pitchFamily="2" charset="2"/>
              <a:buChar char="ü"/>
            </a:pPr>
            <a:r>
              <a:rPr lang="en-US" sz="1400" dirty="0">
                <a:latin typeface="Times New Roman" panose="02020603050405020304" pitchFamily="18" charset="0"/>
                <a:cs typeface="Times New Roman" panose="02020603050405020304" pitchFamily="18" charset="0"/>
              </a:rPr>
              <a:t>The shipment mode distribution by zone category indicates that most customers prefer regular shipping days, indicating that they are not interested in first-class or same-day delivery options.</a:t>
            </a:r>
          </a:p>
          <a:p>
            <a:pPr>
              <a:buFont typeface="Wingdings" panose="05000000000000000000" pitchFamily="2" charset="2"/>
              <a:buChar char="ü"/>
            </a:pPr>
            <a:r>
              <a:rPr lang="en-US" sz="1400" dirty="0">
                <a:latin typeface="Times New Roman" panose="02020603050405020304" pitchFamily="18" charset="0"/>
                <a:cs typeface="Times New Roman" panose="02020603050405020304" pitchFamily="18" charset="0"/>
              </a:rPr>
              <a:t>In light of this, we must revise the subscription model to encourage customers to sign up for more premium services, which will increase the organization's revenue.</a:t>
            </a:r>
          </a:p>
          <a:p>
            <a:pPr marL="0" indent="0">
              <a:buNone/>
            </a:pPr>
            <a:r>
              <a:rPr lang="en-US" b="1" dirty="0"/>
              <a:t>Insight 2 (Refer Page 9)</a:t>
            </a:r>
          </a:p>
          <a:p>
            <a:pPr>
              <a:buFont typeface="Wingdings" panose="05000000000000000000" pitchFamily="2" charset="2"/>
              <a:buChar char="ü"/>
            </a:pPr>
            <a:r>
              <a:rPr lang="en-US" sz="1400" dirty="0">
                <a:latin typeface="Times New Roman" panose="02020603050405020304" pitchFamily="18" charset="0"/>
                <a:cs typeface="Times New Roman" panose="02020603050405020304" pitchFamily="18" charset="0"/>
              </a:rPr>
              <a:t>Corporate and home office distribution is lower than that of the consumer segment, according the segment distribution percentage by each zone.</a:t>
            </a:r>
          </a:p>
          <a:p>
            <a:pPr>
              <a:buFont typeface="Wingdings" panose="05000000000000000000" pitchFamily="2" charset="2"/>
              <a:buChar char="ü"/>
            </a:pPr>
            <a:r>
              <a:rPr lang="en-US" sz="1400" dirty="0">
                <a:latin typeface="Times New Roman" panose="02020603050405020304" pitchFamily="18" charset="0"/>
                <a:cs typeface="Times New Roman" panose="02020603050405020304" pitchFamily="18" charset="0"/>
              </a:rPr>
              <a:t>It's important to define the criteria that will determine how customers are grouped. Different businesses may have different goals and strategies, but some of the most common criteria used are age, gender, income, and location.</a:t>
            </a:r>
            <a:endParaRPr lang="en-IN" sz="1400" dirty="0">
              <a:latin typeface="Times New Roman" panose="02020603050405020304" pitchFamily="18" charset="0"/>
              <a:cs typeface="Times New Roman" panose="02020603050405020304" pitchFamily="18" charset="0"/>
            </a:endParaRPr>
          </a:p>
          <a:p>
            <a:pPr marL="0" indent="0">
              <a:buNone/>
            </a:pPr>
            <a:r>
              <a:rPr lang="en-US" b="1" dirty="0"/>
              <a:t>Insight 3 (Refer Page 10)</a:t>
            </a:r>
          </a:p>
          <a:p>
            <a:pPr marL="285750" indent="-285750">
              <a:buFont typeface="Wingdings" panose="05000000000000000000" pitchFamily="2" charset="2"/>
              <a:buChar char="ü"/>
            </a:pPr>
            <a:r>
              <a:rPr lang="en-US" sz="1400" dirty="0">
                <a:latin typeface="Times New Roman" panose="02020603050405020304" pitchFamily="18" charset="0"/>
                <a:cs typeface="Times New Roman" panose="02020603050405020304" pitchFamily="18" charset="0"/>
              </a:rPr>
              <a:t>A return rate of 5.91% indicates a relatively low frequency of product returns in superstore operations. </a:t>
            </a:r>
          </a:p>
          <a:p>
            <a:pPr marL="285750" indent="-285750">
              <a:buFont typeface="Wingdings" panose="05000000000000000000" pitchFamily="2" charset="2"/>
              <a:buChar char="ü"/>
            </a:pPr>
            <a:r>
              <a:rPr lang="en-US" sz="1400" dirty="0">
                <a:latin typeface="Times New Roman" panose="02020603050405020304" pitchFamily="18" charset="0"/>
                <a:cs typeface="Times New Roman" panose="02020603050405020304" pitchFamily="18" charset="0"/>
              </a:rPr>
              <a:t>This suggest that customers are generally satisfies with their purchases, reflecting positively on product quality, accurate descriptions, and effective customer service.</a:t>
            </a:r>
          </a:p>
          <a:p>
            <a:pPr marL="285750" indent="-285750">
              <a:buFont typeface="Wingdings" panose="05000000000000000000" pitchFamily="2" charset="2"/>
              <a:buChar char="ü"/>
            </a:pPr>
            <a:r>
              <a:rPr lang="en-US" sz="1400" dirty="0">
                <a:latin typeface="Times New Roman" panose="02020603050405020304" pitchFamily="18" charset="0"/>
                <a:cs typeface="Times New Roman" panose="02020603050405020304" pitchFamily="18" charset="0"/>
              </a:rPr>
              <a:t>Maintaining this low return rate as max as possible is essential for optimizing operational efficiency and maximizing profitability in the ecommerce business.</a:t>
            </a:r>
            <a:endParaRPr lang="en-IN" sz="1400" dirty="0">
              <a:latin typeface="Times New Roman" panose="02020603050405020304" pitchFamily="18" charset="0"/>
              <a:cs typeface="Times New Roman" panose="02020603050405020304" pitchFamily="18" charset="0"/>
            </a:endParaRPr>
          </a:p>
          <a:p>
            <a:pPr marL="0" indent="0">
              <a:buNone/>
            </a:pPr>
            <a:endParaRPr lang="en-IN" dirty="0"/>
          </a:p>
          <a:p>
            <a:endParaRPr lang="en-US" dirty="0"/>
          </a:p>
        </p:txBody>
      </p:sp>
    </p:spTree>
    <p:extLst>
      <p:ext uri="{BB962C8B-B14F-4D97-AF65-F5344CB8AC3E}">
        <p14:creationId xmlns:p14="http://schemas.microsoft.com/office/powerpoint/2010/main" val="2435568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2BB49-7213-49A7-2ED4-5965BB079CAD}"/>
              </a:ext>
            </a:extLst>
          </p:cNvPr>
          <p:cNvSpPr>
            <a:spLocks noGrp="1"/>
          </p:cNvSpPr>
          <p:nvPr>
            <p:ph type="ctrTitle"/>
          </p:nvPr>
        </p:nvSpPr>
        <p:spPr>
          <a:xfrm>
            <a:off x="2261939" y="104274"/>
            <a:ext cx="7491661" cy="694664"/>
          </a:xfrm>
        </p:spPr>
        <p:txBody>
          <a:bodyPr/>
          <a:lstStyle/>
          <a:p>
            <a:r>
              <a:rPr lang="en-US" sz="2400" b="1" dirty="0">
                <a:latin typeface="Times New Roman" panose="02020603050405020304" pitchFamily="18" charset="0"/>
                <a:cs typeface="Times New Roman" panose="02020603050405020304" pitchFamily="18" charset="0"/>
              </a:rPr>
              <a:t>Shipment Mode Distribution By Zone Category</a:t>
            </a:r>
            <a:endParaRPr lang="en-IN" sz="2400" b="1" dirty="0">
              <a:latin typeface="Times New Roman" panose="02020603050405020304" pitchFamily="18" charset="0"/>
              <a:cs typeface="Times New Roman" panose="02020603050405020304" pitchFamily="18" charset="0"/>
            </a:endParaRPr>
          </a:p>
        </p:txBody>
      </p:sp>
      <p:graphicFrame>
        <p:nvGraphicFramePr>
          <p:cNvPr id="3" name="Chart 2">
            <a:extLst>
              <a:ext uri="{FF2B5EF4-FFF2-40B4-BE49-F238E27FC236}">
                <a16:creationId xmlns:a16="http://schemas.microsoft.com/office/drawing/2014/main" id="{0847E141-C2BC-9C81-52DD-1574244871C0}"/>
              </a:ext>
            </a:extLst>
          </p:cNvPr>
          <p:cNvGraphicFramePr>
            <a:graphicFrameLocks/>
          </p:cNvGraphicFramePr>
          <p:nvPr>
            <p:extLst>
              <p:ext uri="{D42A27DB-BD31-4B8C-83A1-F6EECF244321}">
                <p14:modId xmlns:p14="http://schemas.microsoft.com/office/powerpoint/2010/main" val="3263284666"/>
              </p:ext>
            </p:extLst>
          </p:nvPr>
        </p:nvGraphicFramePr>
        <p:xfrm>
          <a:off x="627046" y="814136"/>
          <a:ext cx="5180196" cy="284346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6C84313F-CDF2-E63D-214A-DEF1F70C5BA8}"/>
              </a:ext>
            </a:extLst>
          </p:cNvPr>
          <p:cNvGraphicFramePr>
            <a:graphicFrameLocks/>
          </p:cNvGraphicFramePr>
          <p:nvPr>
            <p:extLst>
              <p:ext uri="{D42A27DB-BD31-4B8C-83A1-F6EECF244321}">
                <p14:modId xmlns:p14="http://schemas.microsoft.com/office/powerpoint/2010/main" val="2513467650"/>
              </p:ext>
            </p:extLst>
          </p:nvPr>
        </p:nvGraphicFramePr>
        <p:xfrm>
          <a:off x="6368717" y="854241"/>
          <a:ext cx="4844716" cy="28033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F73E4547-2CB8-9BB6-9957-3152711D96D9}"/>
              </a:ext>
            </a:extLst>
          </p:cNvPr>
          <p:cNvGraphicFramePr>
            <a:graphicFrameLocks/>
          </p:cNvGraphicFramePr>
          <p:nvPr>
            <p:extLst>
              <p:ext uri="{D42A27DB-BD31-4B8C-83A1-F6EECF244321}">
                <p14:modId xmlns:p14="http://schemas.microsoft.com/office/powerpoint/2010/main" val="1360022009"/>
              </p:ext>
            </p:extLst>
          </p:nvPr>
        </p:nvGraphicFramePr>
        <p:xfrm>
          <a:off x="619024" y="3785936"/>
          <a:ext cx="5180197" cy="297581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Chart 5">
            <a:extLst>
              <a:ext uri="{FF2B5EF4-FFF2-40B4-BE49-F238E27FC236}">
                <a16:creationId xmlns:a16="http://schemas.microsoft.com/office/drawing/2014/main" id="{81B4E91C-356A-86B9-80C6-EF2B4EF26E76}"/>
              </a:ext>
            </a:extLst>
          </p:cNvPr>
          <p:cNvGraphicFramePr>
            <a:graphicFrameLocks/>
          </p:cNvGraphicFramePr>
          <p:nvPr>
            <p:extLst>
              <p:ext uri="{D42A27DB-BD31-4B8C-83A1-F6EECF244321}">
                <p14:modId xmlns:p14="http://schemas.microsoft.com/office/powerpoint/2010/main" val="685909879"/>
              </p:ext>
            </p:extLst>
          </p:nvPr>
        </p:nvGraphicFramePr>
        <p:xfrm>
          <a:off x="6376736" y="3809999"/>
          <a:ext cx="4844718" cy="2951747"/>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72961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91FF29C3-89E2-1C66-C26E-E56ADFB9D41B}"/>
              </a:ext>
            </a:extLst>
          </p:cNvPr>
          <p:cNvGraphicFramePr>
            <a:graphicFrameLocks/>
          </p:cNvGraphicFramePr>
          <p:nvPr>
            <p:extLst>
              <p:ext uri="{D42A27DB-BD31-4B8C-83A1-F6EECF244321}">
                <p14:modId xmlns:p14="http://schemas.microsoft.com/office/powerpoint/2010/main" val="2581522190"/>
              </p:ext>
            </p:extLst>
          </p:nvPr>
        </p:nvGraphicFramePr>
        <p:xfrm>
          <a:off x="5807243" y="717884"/>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A14AC797-F429-808D-00C4-B3442DAF00F9}"/>
              </a:ext>
            </a:extLst>
          </p:cNvPr>
          <p:cNvGraphicFramePr>
            <a:graphicFrameLocks/>
          </p:cNvGraphicFramePr>
          <p:nvPr>
            <p:extLst>
              <p:ext uri="{D42A27DB-BD31-4B8C-83A1-F6EECF244321}">
                <p14:modId xmlns:p14="http://schemas.microsoft.com/office/powerpoint/2010/main" val="2938266256"/>
              </p:ext>
            </p:extLst>
          </p:nvPr>
        </p:nvGraphicFramePr>
        <p:xfrm>
          <a:off x="842210" y="3814011"/>
          <a:ext cx="4684294" cy="288356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10441E2B-697B-4A76-78D5-81633114B7FB}"/>
              </a:ext>
            </a:extLst>
          </p:cNvPr>
          <p:cNvGraphicFramePr>
            <a:graphicFrameLocks/>
          </p:cNvGraphicFramePr>
          <p:nvPr>
            <p:extLst>
              <p:ext uri="{D42A27DB-BD31-4B8C-83A1-F6EECF244321}">
                <p14:modId xmlns:p14="http://schemas.microsoft.com/office/powerpoint/2010/main" val="4138179145"/>
              </p:ext>
            </p:extLst>
          </p:nvPr>
        </p:nvGraphicFramePr>
        <p:xfrm>
          <a:off x="5686925" y="3729790"/>
          <a:ext cx="4668253" cy="289559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Chart 5">
            <a:extLst>
              <a:ext uri="{FF2B5EF4-FFF2-40B4-BE49-F238E27FC236}">
                <a16:creationId xmlns:a16="http://schemas.microsoft.com/office/drawing/2014/main" id="{D9F790AC-CF82-7481-899E-35C85466712E}"/>
              </a:ext>
            </a:extLst>
          </p:cNvPr>
          <p:cNvGraphicFramePr>
            <a:graphicFrameLocks/>
          </p:cNvGraphicFramePr>
          <p:nvPr>
            <p:extLst>
              <p:ext uri="{D42A27DB-BD31-4B8C-83A1-F6EECF244321}">
                <p14:modId xmlns:p14="http://schemas.microsoft.com/office/powerpoint/2010/main" val="2301073905"/>
              </p:ext>
            </p:extLst>
          </p:nvPr>
        </p:nvGraphicFramePr>
        <p:xfrm>
          <a:off x="954506" y="677779"/>
          <a:ext cx="4572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9" name="TextBox 8">
            <a:extLst>
              <a:ext uri="{FF2B5EF4-FFF2-40B4-BE49-F238E27FC236}">
                <a16:creationId xmlns:a16="http://schemas.microsoft.com/office/drawing/2014/main" id="{683320CD-591D-A40A-0B95-6D6D2C7CAC67}"/>
              </a:ext>
            </a:extLst>
          </p:cNvPr>
          <p:cNvSpPr txBox="1"/>
          <p:nvPr/>
        </p:nvSpPr>
        <p:spPr>
          <a:xfrm>
            <a:off x="2967789" y="192505"/>
            <a:ext cx="6858000"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Segment Distribution % By Each Zone</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794205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Override1.xml><?xml version="1.0" encoding="utf-8"?>
<a:themeOverride xmlns:a="http://schemas.openxmlformats.org/drawingml/2006/main">
  <a:clrScheme name="Sheets">
    <a:dk1>
      <a:srgbClr val="000000"/>
    </a:dk1>
    <a:lt1>
      <a:srgbClr val="FFFFFF"/>
    </a:lt1>
    <a:dk2>
      <a:srgbClr val="000000"/>
    </a:dk2>
    <a:lt2>
      <a:srgbClr val="FFFFFF"/>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0000FF"/>
    </a:folHlink>
  </a:clrScheme>
  <a:fontScheme name="Sheets">
    <a:majorFont>
      <a:latin typeface="Calibri"/>
      <a:ea typeface="Calibri"/>
      <a:cs typeface="Calibri"/>
    </a:majorFont>
    <a:minorFont>
      <a:latin typeface="Calibri"/>
      <a:ea typeface="Calibri"/>
      <a:cs typeface="Calibri"/>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Ion</Template>
  <TotalTime>179</TotalTime>
  <Words>799</Words>
  <Application>Microsoft Office PowerPoint</Application>
  <PresentationFormat>Widescreen</PresentationFormat>
  <Paragraphs>96</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Century Gothic</vt:lpstr>
      <vt:lpstr>Times New Roman</vt:lpstr>
      <vt:lpstr>Wingdings</vt:lpstr>
      <vt:lpstr>Wingdings 3</vt:lpstr>
      <vt:lpstr>Ion</vt:lpstr>
      <vt:lpstr>Superstore Assignment</vt:lpstr>
      <vt:lpstr>Agenda</vt:lpstr>
      <vt:lpstr>Is there any time of the year when the company makes most profit?</vt:lpstr>
      <vt:lpstr>Which Zonal manager deals with most traffic?</vt:lpstr>
      <vt:lpstr>In 2015 which zone and which zonal manager made most profit?</vt:lpstr>
      <vt:lpstr>How is the order density distributed amongst the states?</vt:lpstr>
      <vt:lpstr>3 More Insights which help to grow business </vt:lpstr>
      <vt:lpstr>Shipment Mode Distribution By Zone Category</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Superstore Assignment</dc:title>
  <dc:creator>Akash Kumar</dc:creator>
  <cp:lastModifiedBy>Akash Kumar</cp:lastModifiedBy>
  <cp:revision>13</cp:revision>
  <dcterms:created xsi:type="dcterms:W3CDTF">2024-03-27T03:45:19Z</dcterms:created>
  <dcterms:modified xsi:type="dcterms:W3CDTF">2024-04-10T03:30:36Z</dcterms:modified>
</cp:coreProperties>
</file>

<file path=docProps/thumbnail.jpeg>
</file>